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7340263"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381000" y="685800"/>
            <a:ext cx="6096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6400">
                <a:solidFill>
                  <a:srgbClr val="1B5F6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256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64092-C26D-4399-8E42-351413C0883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8418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9126" y="519290"/>
            <a:ext cx="3738994"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2143" y="519290"/>
            <a:ext cx="11000229"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64092-C26D-4399-8E42-351413C0883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2710693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6" name="Lorem Ipsum Dolor"/>
          <p:cNvSpPr txBox="1">
            <a:spLocks noGrp="1"/>
          </p:cNvSpPr>
          <p:nvPr>
            <p:ph type="body" sz="quarter" idx="13"/>
          </p:nvPr>
        </p:nvSpPr>
        <p:spPr>
          <a:xfrm>
            <a:off x="677354" y="3505200"/>
            <a:ext cx="9601493"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677354" y="4140200"/>
            <a:ext cx="9601493"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11040871" y="4140200"/>
            <a:ext cx="5655906"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57690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82676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693" kern="1200" dirty="0">
                <a:solidFill>
                  <a:srgbClr val="1B5F6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243848" indent="-243848">
              <a:lnSpc>
                <a:spcPct val="150000"/>
              </a:lnSpc>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731543" indent="-243848">
              <a:lnSpc>
                <a:spcPct val="150000"/>
              </a:lnSpc>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2pPr>
            <a:lvl3pPr marL="1219238" indent="-243848">
              <a:lnSpc>
                <a:spcPct val="150000"/>
              </a:lnSpc>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3pPr>
            <a:lvl4pPr marL="1706933" indent="-243848">
              <a:lnSpc>
                <a:spcPct val="150000"/>
              </a:lnSpc>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4pPr>
            <a:lvl5pPr marL="2194629" indent="-243848">
              <a:lnSpc>
                <a:spcPct val="150000"/>
              </a:lnSpc>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964092-C26D-4399-8E42-351413C0883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374668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3112" y="2431628"/>
            <a:ext cx="14955977" cy="4057226"/>
          </a:xfrm>
        </p:spPr>
        <p:txBody>
          <a:bodyPr anchor="b">
            <a:normAutofit/>
          </a:bodyPr>
          <a:lstStyle>
            <a:lvl1pPr>
              <a:defRPr lang="en-US" sz="5760" kern="1200" dirty="0">
                <a:solidFill>
                  <a:srgbClr val="1B5F6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83112" y="6527238"/>
            <a:ext cx="14955977" cy="2133599"/>
          </a:xfrm>
        </p:spPr>
        <p:txBody>
          <a:bodyPr>
            <a:normAutofit/>
          </a:bodyPr>
          <a:lstStyle>
            <a:lvl1pPr marL="0" indent="0">
              <a:buNone/>
              <a:defRPr lang="en-US" sz="2560" kern="12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964092-C26D-4399-8E42-351413C0883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29994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1"/>
            <a:ext cx="14955977" cy="1885245"/>
          </a:xfrm>
        </p:spPr>
        <p:txBody>
          <a:bodyPr>
            <a:normAutofit/>
          </a:bodyPr>
          <a:lstStyle>
            <a:lvl1pPr>
              <a:defRPr lang="en-US" sz="4693" kern="1200" dirty="0">
                <a:solidFill>
                  <a:srgbClr val="1B5F6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94404" y="2390987"/>
            <a:ext cx="7335743" cy="1171786"/>
          </a:xfrm>
        </p:spPr>
        <p:txBody>
          <a:bodyPr anchor="b">
            <a:noAutofit/>
          </a:bodyPr>
          <a:lstStyle>
            <a:lvl1pPr marL="0" indent="0">
              <a:buNone/>
              <a:defRPr lang="en-US" sz="2560" b="1" i="1" kern="12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4" name="Content Placeholder 3"/>
          <p:cNvSpPr>
            <a:spLocks noGrp="1"/>
          </p:cNvSpPr>
          <p:nvPr>
            <p:ph sz="half" idx="2"/>
          </p:nvPr>
        </p:nvSpPr>
        <p:spPr>
          <a:xfrm>
            <a:off x="1194404" y="3562774"/>
            <a:ext cx="7335743" cy="5240303"/>
          </a:xfrm>
        </p:spPr>
        <p:txBody>
          <a:bodyPr>
            <a:normAutofit/>
          </a:bodyPr>
          <a:lstStyle>
            <a:lvl1pPr marL="243848"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731543"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2pPr>
            <a:lvl3pPr marL="1219238"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3pPr>
            <a:lvl4pPr marL="1706933"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4pPr>
            <a:lvl5pPr marL="2194629"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78508" y="2390987"/>
            <a:ext cx="7371871" cy="1171786"/>
          </a:xfrm>
        </p:spPr>
        <p:txBody>
          <a:bodyPr anchor="b">
            <a:noAutofit/>
          </a:bodyPr>
          <a:lstStyle>
            <a:lvl1pPr marL="0" indent="0">
              <a:buNone/>
              <a:defRPr lang="en-US" sz="2560" b="1" i="1" kern="12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6" name="Content Placeholder 5"/>
          <p:cNvSpPr>
            <a:spLocks noGrp="1"/>
          </p:cNvSpPr>
          <p:nvPr>
            <p:ph sz="quarter" idx="4"/>
          </p:nvPr>
        </p:nvSpPr>
        <p:spPr>
          <a:xfrm>
            <a:off x="8778508" y="3562774"/>
            <a:ext cx="7371871" cy="5240303"/>
          </a:xfrm>
        </p:spPr>
        <p:txBody>
          <a:bodyPr>
            <a:normAutofit/>
          </a:bodyPr>
          <a:lstStyle>
            <a:lvl1pPr marL="243848"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731543"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2pPr>
            <a:lvl3pPr marL="1219238"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3pPr>
            <a:lvl4pPr marL="1706933"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4pPr>
            <a:lvl5pPr marL="2194629" indent="-243848">
              <a:buFont typeface="Wingdings" panose="05000000000000000000" pitchFamily="2" charset="2"/>
              <a:buChar char="Ø"/>
              <a:defRPr lang="en-US" sz="2347" kern="1200" dirty="0">
                <a:solidFill>
                  <a:schemeClr val="tx1">
                    <a:lumMod val="75000"/>
                    <a:lumOff val="25000"/>
                  </a:schemeClr>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964092-C26D-4399-8E42-351413C08831}"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563879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693" kern="1200" dirty="0">
                <a:solidFill>
                  <a:srgbClr val="1B5F6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964092-C26D-4399-8E42-351413C08831}"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69065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64092-C26D-4399-8E42-351413C08831}"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6470667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5"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7371871" y="1404338"/>
            <a:ext cx="8778508"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94402" y="2926081"/>
            <a:ext cx="5592685"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18964092-C26D-4399-8E42-351413C0883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609293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402" y="650240"/>
            <a:ext cx="5592685"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7371871" y="1404338"/>
            <a:ext cx="8778508"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p>
        </p:txBody>
      </p:sp>
      <p:sp>
        <p:nvSpPr>
          <p:cNvPr id="4" name="Text Placeholder 3"/>
          <p:cNvSpPr>
            <a:spLocks noGrp="1"/>
          </p:cNvSpPr>
          <p:nvPr>
            <p:ph type="body" sz="half" idx="2"/>
          </p:nvPr>
        </p:nvSpPr>
        <p:spPr>
          <a:xfrm>
            <a:off x="1194402" y="2926081"/>
            <a:ext cx="5592685"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18964092-C26D-4399-8E42-351413C08831}"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85410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964092-C26D-4399-8E42-351413C08831}"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998804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1"/>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92143" y="9040144"/>
            <a:ext cx="3901559"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18964092-C26D-4399-8E42-351413C08831}" type="datetimeFigureOut">
              <a:rPr lang="en-US" smtClean="0"/>
              <a:t>3/2/2018</a:t>
            </a:fld>
            <a:endParaRPr lang="en-US"/>
          </a:p>
        </p:txBody>
      </p:sp>
      <p:sp>
        <p:nvSpPr>
          <p:cNvPr id="5" name="Footer Placeholder 4"/>
          <p:cNvSpPr>
            <a:spLocks noGrp="1"/>
          </p:cNvSpPr>
          <p:nvPr>
            <p:ph type="ftr" sz="quarter" idx="3"/>
          </p:nvPr>
        </p:nvSpPr>
        <p:spPr>
          <a:xfrm>
            <a:off x="5743962" y="9040144"/>
            <a:ext cx="5852339"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46561" y="9040144"/>
            <a:ext cx="3901559"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8056254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www.googleimages.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BLADED WEAPONS"/>
          <p:cNvSpPr txBox="1">
            <a:spLocks noGrp="1"/>
          </p:cNvSpPr>
          <p:nvPr>
            <p:ph type="ctrTitle"/>
          </p:nvPr>
        </p:nvSpPr>
        <p:spPr>
          <a:prstGeom prst="rect">
            <a:avLst/>
          </a:prstGeom>
        </p:spPr>
        <p:txBody>
          <a:bodyPr/>
          <a:lstStyle/>
          <a:p>
            <a:r>
              <a:rPr lang="en-US" dirty="0"/>
              <a:t>Bladed Weapons // </a:t>
            </a:r>
            <a:r>
              <a:rPr lang="en-US" dirty="0" err="1"/>
              <a:t>Armas</a:t>
            </a:r>
            <a:r>
              <a:rPr lang="en-US" dirty="0"/>
              <a:t> </a:t>
            </a:r>
            <a:r>
              <a:rPr lang="en-US" dirty="0" err="1"/>
              <a:t>Blancas</a:t>
            </a:r>
            <a:r>
              <a:rPr dirty="0"/>
              <a:t> </a:t>
            </a:r>
          </a:p>
        </p:txBody>
      </p:sp>
      <p:sp>
        <p:nvSpPr>
          <p:cNvPr id="133" name="Mary Iacobelli"/>
          <p:cNvSpPr txBox="1">
            <a:spLocks noGrp="1"/>
          </p:cNvSpPr>
          <p:nvPr>
            <p:ph type="subTitle" idx="1"/>
          </p:nvPr>
        </p:nvSpPr>
        <p:spPr>
          <a:prstGeom prst="rect">
            <a:avLst/>
          </a:prstGeom>
        </p:spPr>
        <p:txBody>
          <a:bodyPr/>
          <a:lstStyle/>
          <a:p>
            <a:r>
              <a:t>Mary Iacobelli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Kitchen knives and other utensils"/>
          <p:cNvSpPr txBox="1">
            <a:spLocks noGrp="1"/>
          </p:cNvSpPr>
          <p:nvPr>
            <p:ph type="title"/>
          </p:nvPr>
        </p:nvSpPr>
        <p:spPr>
          <a:xfrm>
            <a:off x="966856" y="3095915"/>
            <a:ext cx="5286593" cy="1967898"/>
          </a:xfrm>
          <a:prstGeom prst="rect">
            <a:avLst/>
          </a:prstGeom>
        </p:spPr>
        <p:txBody>
          <a:bodyPr>
            <a:normAutofit/>
          </a:bodyPr>
          <a:lstStyle/>
          <a:p>
            <a:pPr algn="ctr"/>
            <a:r>
              <a:rPr dirty="0"/>
              <a:t>Kitchen knives and other utensils   </a:t>
            </a:r>
          </a:p>
        </p:txBody>
      </p:sp>
      <p:pic>
        <p:nvPicPr>
          <p:cNvPr id="164" name="kitchen knives .jpg" descr="kitchen knives .jpg"/>
          <p:cNvPicPr>
            <a:picLocks noChangeAspect="1"/>
          </p:cNvPicPr>
          <p:nvPr/>
        </p:nvPicPr>
        <p:blipFill>
          <a:blip r:embed="rId2">
            <a:extLst/>
          </a:blip>
          <a:stretch>
            <a:fillRect/>
          </a:stretch>
        </p:blipFill>
        <p:spPr>
          <a:xfrm>
            <a:off x="6889554" y="1003300"/>
            <a:ext cx="7907868" cy="6153129"/>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ARTS OF A SWORD (ESPADA).   Pommel (pomo), Grip (puño), Hilt (mango), Cross-guard (gavilán), Fuller (canal), Edge (filo), Blade (hoja), Point (punta)"/>
          <p:cNvSpPr txBox="1">
            <a:spLocks noGrp="1"/>
          </p:cNvSpPr>
          <p:nvPr>
            <p:ph type="title"/>
          </p:nvPr>
        </p:nvSpPr>
        <p:spPr>
          <a:prstGeom prst="rect">
            <a:avLst/>
          </a:prstGeom>
        </p:spPr>
        <p:txBody>
          <a:bodyPr/>
          <a:lstStyle>
            <a:lvl1pPr defTabSz="502412">
              <a:spcBef>
                <a:spcPts val="1300"/>
              </a:spcBef>
              <a:defRPr sz="3096"/>
            </a:lvl1pPr>
          </a:lstStyle>
          <a:p>
            <a:r>
              <a:t>PARTS OF A SWORD (ESPADA).   Pommel (pomo), Grip (puño), Hilt (mango), Cross-guard (gavilán), Fuller (canal), Edge (filo), Blade (hoja), Point (punta) </a:t>
            </a:r>
          </a:p>
        </p:txBody>
      </p:sp>
      <p:pic>
        <p:nvPicPr>
          <p:cNvPr id="167" name="bladed weapon 9 Sword_parts_no_scabbard.png" descr="bladed weapon 9 Sword_parts_no_scabbard.png"/>
          <p:cNvPicPr>
            <a:picLocks noChangeAspect="1"/>
          </p:cNvPicPr>
          <p:nvPr/>
        </p:nvPicPr>
        <p:blipFill>
          <a:blip r:embed="rId2">
            <a:extLst/>
          </a:blip>
          <a:stretch>
            <a:fillRect/>
          </a:stretch>
        </p:blipFill>
        <p:spPr>
          <a:xfrm>
            <a:off x="3998680" y="4916110"/>
            <a:ext cx="9596902" cy="275328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ARTS OF A DAGGER (DAGA):  Brocal (rim), Vaina (scabbard),  Anilla Suspensora (ring), Contera (ferrule), Botón de espiga (pommel nut), Nervio (blade),  Mesa (side or flat), Arriaz de la guardia (cross guard), Empuñadura (handle), Aguila insignia (Eagle insignia)"/>
          <p:cNvSpPr txBox="1">
            <a:spLocks noGrp="1"/>
          </p:cNvSpPr>
          <p:nvPr>
            <p:ph type="title"/>
          </p:nvPr>
        </p:nvSpPr>
        <p:spPr>
          <a:xfrm>
            <a:off x="2675731" y="787400"/>
            <a:ext cx="11988800" cy="1219200"/>
          </a:xfrm>
          <a:prstGeom prst="rect">
            <a:avLst/>
          </a:prstGeom>
        </p:spPr>
        <p:txBody>
          <a:bodyPr>
            <a:normAutofit fontScale="90000"/>
          </a:bodyPr>
          <a:lstStyle>
            <a:lvl1pPr defTabSz="315468">
              <a:spcBef>
                <a:spcPts val="800"/>
              </a:spcBef>
              <a:defRPr sz="2592"/>
            </a:lvl1pPr>
          </a:lstStyle>
          <a:p>
            <a:pPr>
              <a:defRPr sz="3780"/>
            </a:pPr>
            <a:r>
              <a:t>PARTS OF A DAGGER (DAGA):  Brocal (rim), Vaina (scabbard),  Anilla Suspensora (ring), Contera (ferrule), Botón de espiga (pommel nut), Nervio (blade),  Mesa (side or flat), Arriaz de la guardia (cross guard), Empuñadura (handle), Aguila insignia (Eagle insignia)</a:t>
            </a:r>
          </a:p>
        </p:txBody>
      </p:sp>
      <p:pic>
        <p:nvPicPr>
          <p:cNvPr id="170" name="armas blancas image 37.jpg" descr="armas blancas image 37.jpg"/>
          <p:cNvPicPr>
            <a:picLocks noChangeAspect="1"/>
          </p:cNvPicPr>
          <p:nvPr/>
        </p:nvPicPr>
        <p:blipFill>
          <a:blip r:embed="rId2">
            <a:extLst/>
          </a:blip>
          <a:stretch>
            <a:fillRect/>
          </a:stretch>
        </p:blipFill>
        <p:spPr>
          <a:xfrm>
            <a:off x="3571629" y="2707679"/>
            <a:ext cx="9384204" cy="593844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Bladed weapon with double edge blade and knuckle duster hand guard:  Arma blanca con hoja de doble filo, manopla y pomo para atacar"/>
          <p:cNvSpPr txBox="1">
            <a:spLocks noGrp="1"/>
          </p:cNvSpPr>
          <p:nvPr>
            <p:ph type="title"/>
          </p:nvPr>
        </p:nvSpPr>
        <p:spPr>
          <a:xfrm>
            <a:off x="2675731" y="787400"/>
            <a:ext cx="11988800" cy="1219200"/>
          </a:xfrm>
          <a:prstGeom prst="rect">
            <a:avLst/>
          </a:prstGeom>
        </p:spPr>
        <p:txBody>
          <a:bodyPr>
            <a:normAutofit fontScale="90000"/>
          </a:bodyPr>
          <a:lstStyle>
            <a:lvl1pPr defTabSz="432308">
              <a:spcBef>
                <a:spcPts val="1100"/>
              </a:spcBef>
              <a:defRPr sz="3552"/>
            </a:lvl1pPr>
          </a:lstStyle>
          <a:p>
            <a:r>
              <a:t>Bladed weapon with double edge blade and knuckle duster hand guard:  Arma blanca con hoja de doble filo, manopla y pomo para atacar </a:t>
            </a:r>
          </a:p>
        </p:txBody>
      </p:sp>
      <p:pic>
        <p:nvPicPr>
          <p:cNvPr id="173" name="armas blancas image 23.jpg" descr="armas blancas image 23.jpg"/>
          <p:cNvPicPr>
            <a:picLocks noChangeAspect="1"/>
          </p:cNvPicPr>
          <p:nvPr/>
        </p:nvPicPr>
        <p:blipFill>
          <a:blip r:embed="rId2">
            <a:extLst/>
          </a:blip>
          <a:stretch>
            <a:fillRect/>
          </a:stretch>
        </p:blipFill>
        <p:spPr>
          <a:xfrm>
            <a:off x="2398493" y="3069927"/>
            <a:ext cx="10739876" cy="563076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aber (sable)"/>
          <p:cNvSpPr txBox="1">
            <a:spLocks noGrp="1"/>
          </p:cNvSpPr>
          <p:nvPr>
            <p:ph type="title"/>
          </p:nvPr>
        </p:nvSpPr>
        <p:spPr>
          <a:prstGeom prst="rect">
            <a:avLst/>
          </a:prstGeom>
        </p:spPr>
        <p:txBody>
          <a:bodyPr/>
          <a:lstStyle/>
          <a:p>
            <a:r>
              <a:t>Saber (sable) </a:t>
            </a:r>
          </a:p>
        </p:txBody>
      </p:sp>
      <p:pic>
        <p:nvPicPr>
          <p:cNvPr id="176" name="sabre 01.jpg" descr="sabre 01.jpg"/>
          <p:cNvPicPr>
            <a:picLocks noChangeAspect="1"/>
          </p:cNvPicPr>
          <p:nvPr/>
        </p:nvPicPr>
        <p:blipFill>
          <a:blip r:embed="rId2">
            <a:extLst/>
          </a:blip>
          <a:stretch>
            <a:fillRect/>
          </a:stretch>
        </p:blipFill>
        <p:spPr>
          <a:xfrm>
            <a:off x="4637920" y="2833622"/>
            <a:ext cx="8386156" cy="589857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apier (estoque)"/>
          <p:cNvSpPr txBox="1">
            <a:spLocks noGrp="1"/>
          </p:cNvSpPr>
          <p:nvPr>
            <p:ph type="title"/>
          </p:nvPr>
        </p:nvSpPr>
        <p:spPr>
          <a:prstGeom prst="rect">
            <a:avLst/>
          </a:prstGeom>
        </p:spPr>
        <p:txBody>
          <a:bodyPr/>
          <a:lstStyle/>
          <a:p>
            <a:r>
              <a:t>Rapier (estoque)</a:t>
            </a:r>
          </a:p>
        </p:txBody>
      </p:sp>
      <p:pic>
        <p:nvPicPr>
          <p:cNvPr id="179" name="rapier 01.jpg" descr="rapier 01.jpg"/>
          <p:cNvPicPr>
            <a:picLocks noChangeAspect="1"/>
          </p:cNvPicPr>
          <p:nvPr/>
        </p:nvPicPr>
        <p:blipFill>
          <a:blip r:embed="rId2">
            <a:extLst/>
          </a:blip>
          <a:stretch>
            <a:fillRect/>
          </a:stretch>
        </p:blipFill>
        <p:spPr>
          <a:xfrm>
            <a:off x="3648851" y="2725407"/>
            <a:ext cx="10296560" cy="580039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tiletto pocketknife (navaja tipo estilete)"/>
          <p:cNvSpPr txBox="1">
            <a:spLocks noGrp="1"/>
          </p:cNvSpPr>
          <p:nvPr>
            <p:ph type="title"/>
          </p:nvPr>
        </p:nvSpPr>
        <p:spPr>
          <a:prstGeom prst="rect">
            <a:avLst/>
          </a:prstGeom>
        </p:spPr>
        <p:txBody>
          <a:bodyPr/>
          <a:lstStyle>
            <a:lvl1pPr defTabSz="514095">
              <a:spcBef>
                <a:spcPts val="1400"/>
              </a:spcBef>
              <a:defRPr sz="6160"/>
            </a:lvl1pPr>
          </a:lstStyle>
          <a:p>
            <a:r>
              <a:t>Stiletto pocketknife (navaja tipo estilete)</a:t>
            </a:r>
          </a:p>
        </p:txBody>
      </p:sp>
      <p:pic>
        <p:nvPicPr>
          <p:cNvPr id="182" name="stilleto knife 01.jpg" descr="stilleto knife 01.jpg"/>
          <p:cNvPicPr>
            <a:picLocks noChangeAspect="1"/>
          </p:cNvPicPr>
          <p:nvPr/>
        </p:nvPicPr>
        <p:blipFill>
          <a:blip r:embed="rId2">
            <a:extLst/>
          </a:blip>
          <a:stretch>
            <a:fillRect/>
          </a:stretch>
        </p:blipFill>
        <p:spPr>
          <a:xfrm>
            <a:off x="5117735" y="2475244"/>
            <a:ext cx="7104792" cy="710479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pear (lanza)"/>
          <p:cNvSpPr txBox="1">
            <a:spLocks noGrp="1"/>
          </p:cNvSpPr>
          <p:nvPr>
            <p:ph type="title"/>
          </p:nvPr>
        </p:nvSpPr>
        <p:spPr>
          <a:prstGeom prst="rect">
            <a:avLst/>
          </a:prstGeom>
        </p:spPr>
        <p:txBody>
          <a:bodyPr/>
          <a:lstStyle/>
          <a:p>
            <a:r>
              <a:t>Spear (lanza)</a:t>
            </a:r>
          </a:p>
        </p:txBody>
      </p:sp>
      <p:pic>
        <p:nvPicPr>
          <p:cNvPr id="185" name="spear 01.png" descr="spear 01.png"/>
          <p:cNvPicPr>
            <a:picLocks noChangeAspect="1"/>
          </p:cNvPicPr>
          <p:nvPr/>
        </p:nvPicPr>
        <p:blipFill>
          <a:blip r:embed="rId2">
            <a:extLst/>
          </a:blip>
          <a:stretch>
            <a:fillRect/>
          </a:stretch>
        </p:blipFill>
        <p:spPr>
          <a:xfrm>
            <a:off x="3997161" y="3395662"/>
            <a:ext cx="9345940" cy="527843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Icepick (punzón para el hielo)"/>
          <p:cNvSpPr txBox="1">
            <a:spLocks noGrp="1"/>
          </p:cNvSpPr>
          <p:nvPr>
            <p:ph type="title"/>
          </p:nvPr>
        </p:nvSpPr>
        <p:spPr>
          <a:prstGeom prst="rect">
            <a:avLst/>
          </a:prstGeom>
        </p:spPr>
        <p:txBody>
          <a:bodyPr/>
          <a:lstStyle/>
          <a:p>
            <a:r>
              <a:t>Icepick (punzón para el hielo)</a:t>
            </a:r>
          </a:p>
        </p:txBody>
      </p:sp>
      <p:pic>
        <p:nvPicPr>
          <p:cNvPr id="188" name="ice pick 01.jpg" descr="ice pick 01.jpg"/>
          <p:cNvPicPr>
            <a:picLocks noChangeAspect="1"/>
          </p:cNvPicPr>
          <p:nvPr/>
        </p:nvPicPr>
        <p:blipFill>
          <a:blip r:embed="rId2">
            <a:extLst/>
          </a:blip>
          <a:stretch>
            <a:fillRect/>
          </a:stretch>
        </p:blipFill>
        <p:spPr>
          <a:xfrm>
            <a:off x="6092461" y="2836763"/>
            <a:ext cx="5680275" cy="568027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ounds caused by sharp instruments :  Heridas causadas por objetos punzo cortantes.   Herida de incisa, herida de apuñalada, herida de empalamiento, herida de defensa"/>
          <p:cNvSpPr txBox="1">
            <a:spLocks noGrp="1"/>
          </p:cNvSpPr>
          <p:nvPr>
            <p:ph type="title"/>
          </p:nvPr>
        </p:nvSpPr>
        <p:spPr>
          <a:xfrm>
            <a:off x="2675731" y="793750"/>
            <a:ext cx="11988800" cy="1219200"/>
          </a:xfrm>
          <a:prstGeom prst="rect">
            <a:avLst/>
          </a:prstGeom>
        </p:spPr>
        <p:txBody>
          <a:bodyPr>
            <a:normAutofit fontScale="90000"/>
          </a:bodyPr>
          <a:lstStyle>
            <a:lvl1pPr defTabSz="239522">
              <a:spcBef>
                <a:spcPts val="600"/>
              </a:spcBef>
              <a:defRPr sz="2870"/>
            </a:lvl1pPr>
          </a:lstStyle>
          <a:p>
            <a:r>
              <a:t>Wounds caused by sharp instruments :  Heridas causadas por objetos punzo cortantes.   Herida de incisa, herida de apuñalada, herida de empalamiento, herida de defensa </a:t>
            </a:r>
          </a:p>
        </p:txBody>
      </p:sp>
      <p:pic>
        <p:nvPicPr>
          <p:cNvPr id="191" name="armas blancas image 45 sharp instrument wounds.jpg" descr="armas blancas image 45 sharp instrument wounds.jpg"/>
          <p:cNvPicPr>
            <a:picLocks noChangeAspect="1"/>
          </p:cNvPicPr>
          <p:nvPr/>
        </p:nvPicPr>
        <p:blipFill>
          <a:blip r:embed="rId2">
            <a:extLst/>
          </a:blip>
          <a:stretch>
            <a:fillRect/>
          </a:stretch>
        </p:blipFill>
        <p:spPr>
          <a:xfrm>
            <a:off x="3813859" y="2754677"/>
            <a:ext cx="8547619" cy="642021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Bladed Weapon:  Arma Blanca"/>
          <p:cNvSpPr txBox="1">
            <a:spLocks noGrp="1"/>
          </p:cNvSpPr>
          <p:nvPr>
            <p:ph type="title"/>
          </p:nvPr>
        </p:nvSpPr>
        <p:spPr>
          <a:prstGeom prst="rect">
            <a:avLst/>
          </a:prstGeom>
        </p:spPr>
        <p:txBody>
          <a:bodyPr/>
          <a:lstStyle/>
          <a:p>
            <a:r>
              <a:rPr dirty="0"/>
              <a:t>Bladed Weapon:  </a:t>
            </a:r>
            <a:r>
              <a:rPr dirty="0" err="1"/>
              <a:t>Arma</a:t>
            </a:r>
            <a:r>
              <a:rPr dirty="0"/>
              <a:t> Blanca</a:t>
            </a:r>
          </a:p>
        </p:txBody>
      </p:sp>
      <p:sp>
        <p:nvSpPr>
          <p:cNvPr id="138" name="Bladed weapons (armas blancas) include a number of objects such as knives (cuchillos) and other similar weapons which typically have a flat shape (forma aplanada) and a cutting edge (filo) and a point or tip (punta).  Blades can also be serrated(dentellado).…"/>
          <p:cNvSpPr txBox="1">
            <a:spLocks noGrp="1"/>
          </p:cNvSpPr>
          <p:nvPr>
            <p:ph idx="1"/>
          </p:nvPr>
        </p:nvSpPr>
        <p:spPr>
          <a:prstGeom prst="rect">
            <a:avLst/>
          </a:prstGeom>
        </p:spPr>
        <p:txBody>
          <a:bodyPr/>
          <a:lstStyle/>
          <a:p>
            <a:r>
              <a:t>Bladed weapons (armas blancas) include a number of objects such as knives (cuchillos) and other similar weapons which typically have a flat shape (forma aplanada) and a cutting edge (filo) and a point or tip (punta).  Blades can also be serrated(dentellado).</a:t>
            </a:r>
          </a:p>
          <a:p>
            <a:r>
              <a:t>Other examples of a bladed weapon include a: sword (espada), dagger (daga o puñal), saber (sable), rapier (estoque), stiletto (estilete), machete (machete), spear (lanza), icepick (punzón para el hielo)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ypes of wounds from sharp instruments:  Punzante (stab wound), Cortante(cut), Contusa (bruise), Laceración (laceration)"/>
          <p:cNvSpPr txBox="1">
            <a:spLocks noGrp="1"/>
          </p:cNvSpPr>
          <p:nvPr>
            <p:ph type="title"/>
          </p:nvPr>
        </p:nvSpPr>
        <p:spPr>
          <a:xfrm>
            <a:off x="2675731" y="787400"/>
            <a:ext cx="11988800" cy="1219200"/>
          </a:xfrm>
          <a:prstGeom prst="rect">
            <a:avLst/>
          </a:prstGeom>
        </p:spPr>
        <p:txBody>
          <a:bodyPr>
            <a:normAutofit fontScale="90000"/>
          </a:bodyPr>
          <a:lstStyle>
            <a:lvl1pPr defTabSz="321310">
              <a:spcBef>
                <a:spcPts val="800"/>
              </a:spcBef>
              <a:defRPr sz="3850"/>
            </a:lvl1pPr>
          </a:lstStyle>
          <a:p>
            <a:r>
              <a:t>Types of wounds from sharp instruments:  Punzante (stab wound), Cortante(cut), Contusa (bruise), Laceración (laceration) </a:t>
            </a:r>
          </a:p>
        </p:txBody>
      </p:sp>
      <p:pic>
        <p:nvPicPr>
          <p:cNvPr id="194" name="heridas 1.jpg" descr="heridas 1.jpg"/>
          <p:cNvPicPr>
            <a:picLocks noChangeAspect="1"/>
          </p:cNvPicPr>
          <p:nvPr/>
        </p:nvPicPr>
        <p:blipFill>
          <a:blip r:embed="rId2">
            <a:extLst/>
          </a:blip>
          <a:stretch>
            <a:fillRect/>
          </a:stretch>
        </p:blipFill>
        <p:spPr>
          <a:xfrm>
            <a:off x="4099677" y="2499477"/>
            <a:ext cx="9140908" cy="6862846"/>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ources"/>
          <p:cNvSpPr txBox="1">
            <a:spLocks noGrp="1"/>
          </p:cNvSpPr>
          <p:nvPr>
            <p:ph type="title"/>
          </p:nvPr>
        </p:nvSpPr>
        <p:spPr>
          <a:prstGeom prst="rect">
            <a:avLst/>
          </a:prstGeom>
        </p:spPr>
        <p:txBody>
          <a:bodyPr/>
          <a:lstStyle/>
          <a:p>
            <a:r>
              <a:t>Sources </a:t>
            </a:r>
          </a:p>
        </p:txBody>
      </p:sp>
      <p:sp>
        <p:nvSpPr>
          <p:cNvPr id="197" name="Merriam Webster’s Spanish-English Visual Dictionary 2011…"/>
          <p:cNvSpPr txBox="1">
            <a:spLocks noGrp="1"/>
          </p:cNvSpPr>
          <p:nvPr>
            <p:ph type="body" idx="1"/>
          </p:nvPr>
        </p:nvSpPr>
        <p:spPr>
          <a:xfrm>
            <a:off x="2828131" y="2476500"/>
            <a:ext cx="11988800" cy="6096000"/>
          </a:xfrm>
          <a:prstGeom prst="rect">
            <a:avLst/>
          </a:prstGeom>
        </p:spPr>
        <p:txBody>
          <a:bodyPr/>
          <a:lstStyle/>
          <a:p>
            <a:r>
              <a:t>Merriam Webster’s Spanish-English Visual Dictionary 2011 </a:t>
            </a:r>
          </a:p>
          <a:p>
            <a:r>
              <a:t>El pequeño Larousse ilustrado 2008.  Diccionario Enciclopédico.   </a:t>
            </a:r>
          </a:p>
          <a:p>
            <a:r>
              <a:t>The Interpreter’s Companion by Holly Mikkelson, Fourth Edition: 2000 </a:t>
            </a:r>
          </a:p>
          <a:p>
            <a:r>
              <a:rPr u="sng">
                <a:hlinkClick r:id="rId2"/>
              </a:rPr>
              <a:t>www.googleimages.com</a:t>
            </a:r>
            <a: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Knives (cuchillos)"/>
          <p:cNvSpPr txBox="1">
            <a:spLocks noGrp="1"/>
          </p:cNvSpPr>
          <p:nvPr>
            <p:ph type="title"/>
          </p:nvPr>
        </p:nvSpPr>
        <p:spPr>
          <a:prstGeom prst="rect">
            <a:avLst/>
          </a:prstGeom>
        </p:spPr>
        <p:txBody>
          <a:bodyPr/>
          <a:lstStyle/>
          <a:p>
            <a:r>
              <a:t>Knives (cuchillos) </a:t>
            </a:r>
          </a:p>
        </p:txBody>
      </p:sp>
      <p:sp>
        <p:nvSpPr>
          <p:cNvPr id="141" name="Knives have a grip (puño), also referred to as the handle of the knife and a pommel (pomo) which is immediately behind the grip.  The hilt (empuñadura) includes both the grip and pommel of a knife.…"/>
          <p:cNvSpPr txBox="1">
            <a:spLocks noGrp="1"/>
          </p:cNvSpPr>
          <p:nvPr>
            <p:ph idx="1"/>
          </p:nvPr>
        </p:nvSpPr>
        <p:spPr>
          <a:xfrm>
            <a:off x="1192143" y="2199860"/>
            <a:ext cx="14955977" cy="5976731"/>
          </a:xfrm>
          <a:prstGeom prst="rect">
            <a:avLst/>
          </a:prstGeom>
        </p:spPr>
        <p:txBody>
          <a:bodyPr>
            <a:normAutofit fontScale="92500"/>
          </a:bodyPr>
          <a:lstStyle/>
          <a:p>
            <a:pPr marL="267843" indent="-267843" defTabSz="332993">
              <a:spcBef>
                <a:spcPts val="1300"/>
              </a:spcBef>
              <a:defRPr sz="2052"/>
            </a:pPr>
            <a:r>
              <a:rPr dirty="0"/>
              <a:t>Knives have a grip (</a:t>
            </a:r>
            <a:r>
              <a:rPr dirty="0" err="1"/>
              <a:t>puño</a:t>
            </a:r>
            <a:r>
              <a:rPr dirty="0"/>
              <a:t>), also referred to as the handle of the knife and a pommel (</a:t>
            </a:r>
            <a:r>
              <a:rPr dirty="0" err="1"/>
              <a:t>pomo</a:t>
            </a:r>
            <a:r>
              <a:rPr dirty="0"/>
              <a:t>) which is immediately behind the grip.  The hilt (</a:t>
            </a:r>
            <a:r>
              <a:rPr dirty="0" err="1"/>
              <a:t>empuñadura</a:t>
            </a:r>
            <a:r>
              <a:rPr dirty="0"/>
              <a:t>) includes both the grip and pommel of a knife.</a:t>
            </a:r>
          </a:p>
          <a:p>
            <a:pPr marL="267843" indent="-267843" defTabSz="332993">
              <a:spcBef>
                <a:spcPts val="1300"/>
              </a:spcBef>
              <a:defRPr sz="2052"/>
            </a:pPr>
            <a:r>
              <a:rPr dirty="0"/>
              <a:t>The cutting edge (filo) or the point or tip (</a:t>
            </a:r>
            <a:r>
              <a:rPr dirty="0" err="1"/>
              <a:t>punta</a:t>
            </a:r>
            <a:r>
              <a:rPr dirty="0"/>
              <a:t>) of a knife are what typically cut and cause harm and injury.  Some knives have a double cutting edge (</a:t>
            </a:r>
            <a:r>
              <a:rPr dirty="0" err="1"/>
              <a:t>doble</a:t>
            </a:r>
            <a:r>
              <a:rPr dirty="0"/>
              <a:t> filo).  The </a:t>
            </a:r>
            <a:r>
              <a:rPr dirty="0" err="1"/>
              <a:t>choil</a:t>
            </a:r>
            <a:r>
              <a:rPr dirty="0"/>
              <a:t> (</a:t>
            </a:r>
            <a:r>
              <a:rPr dirty="0" err="1"/>
              <a:t>escotadura</a:t>
            </a:r>
            <a:r>
              <a:rPr dirty="0"/>
              <a:t>) is the end of a knife edge opposite the tip.</a:t>
            </a:r>
          </a:p>
          <a:p>
            <a:pPr marL="267843" indent="-267843" defTabSz="332993">
              <a:spcBef>
                <a:spcPts val="1300"/>
              </a:spcBef>
              <a:defRPr sz="2052"/>
            </a:pPr>
            <a:r>
              <a:rPr dirty="0"/>
              <a:t>The blade (</a:t>
            </a:r>
            <a:r>
              <a:rPr dirty="0" err="1"/>
              <a:t>hoja</a:t>
            </a:r>
            <a:r>
              <a:rPr dirty="0"/>
              <a:t>) which includes the cutting edge (filo) is the sharpened side of a knife which does the cutting.  The fuller (canal) is a groove on the side of a knife blade.  Knives can have a blade that is fixed (de </a:t>
            </a:r>
            <a:r>
              <a:rPr dirty="0" err="1"/>
              <a:t>hoja</a:t>
            </a:r>
            <a:r>
              <a:rPr dirty="0"/>
              <a:t> </a:t>
            </a:r>
            <a:r>
              <a:rPr dirty="0" err="1"/>
              <a:t>fija</a:t>
            </a:r>
            <a:r>
              <a:rPr dirty="0"/>
              <a:t>) relative to the hilt or the blade can fold (de </a:t>
            </a:r>
            <a:r>
              <a:rPr dirty="0" err="1"/>
              <a:t>hoja</a:t>
            </a:r>
            <a:r>
              <a:rPr dirty="0"/>
              <a:t> </a:t>
            </a:r>
            <a:r>
              <a:rPr dirty="0" err="1"/>
              <a:t>plegable</a:t>
            </a:r>
            <a:r>
              <a:rPr dirty="0"/>
              <a:t>) into the handle of the knife. The tang (</a:t>
            </a:r>
            <a:r>
              <a:rPr dirty="0" err="1"/>
              <a:t>espiga</a:t>
            </a:r>
            <a:r>
              <a:rPr dirty="0"/>
              <a:t>) is the part of a knife blade that extends back into and attaches to the hilt.</a:t>
            </a:r>
          </a:p>
          <a:p>
            <a:pPr marL="267843" indent="-267843" defTabSz="332993">
              <a:spcBef>
                <a:spcPts val="1300"/>
              </a:spcBef>
              <a:defRPr sz="2052"/>
            </a:pPr>
            <a:r>
              <a:rPr dirty="0"/>
              <a:t>The cross guard (</a:t>
            </a:r>
            <a:r>
              <a:rPr dirty="0" err="1"/>
              <a:t>cruz</a:t>
            </a:r>
            <a:r>
              <a:rPr dirty="0"/>
              <a:t> o </a:t>
            </a:r>
            <a:r>
              <a:rPr dirty="0" err="1"/>
              <a:t>gavilán</a:t>
            </a:r>
            <a:r>
              <a:rPr dirty="0"/>
              <a:t>) or guard (</a:t>
            </a:r>
            <a:r>
              <a:rPr dirty="0" err="1"/>
              <a:t>guarda</a:t>
            </a:r>
            <a:r>
              <a:rPr dirty="0"/>
              <a:t>) is typically the part of many knives that separates the grip from the blade and </a:t>
            </a:r>
            <a:r>
              <a:rPr dirty="0" err="1"/>
              <a:t>prevent’s</a:t>
            </a:r>
            <a:r>
              <a:rPr dirty="0"/>
              <a:t> the user’s hand from sliding forward onto the blade. The </a:t>
            </a:r>
            <a:r>
              <a:rPr dirty="0" err="1"/>
              <a:t>ricasso</a:t>
            </a:r>
            <a:r>
              <a:rPr dirty="0"/>
              <a:t> (</a:t>
            </a:r>
            <a:r>
              <a:rPr dirty="0" err="1"/>
              <a:t>recazo</a:t>
            </a:r>
            <a:r>
              <a:rPr dirty="0"/>
              <a:t>) is the flat, squared-off part of a knife blade next to the cross guard.  </a:t>
            </a:r>
          </a:p>
          <a:p>
            <a:pPr marL="267843" indent="-267843" defTabSz="332993">
              <a:spcBef>
                <a:spcPts val="1300"/>
              </a:spcBef>
              <a:defRPr sz="2052"/>
            </a:pPr>
            <a:r>
              <a:rPr dirty="0"/>
              <a:t>A sheath or scabbard (</a:t>
            </a:r>
            <a:r>
              <a:rPr dirty="0" err="1"/>
              <a:t>vaina</a:t>
            </a:r>
            <a:r>
              <a:rPr dirty="0"/>
              <a:t>) is a covering for a knife’s blade (</a:t>
            </a:r>
            <a:r>
              <a:rPr dirty="0" err="1"/>
              <a:t>hoja</a:t>
            </a:r>
            <a:r>
              <a:rPr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oint or tip (punta), Edge (filo), Blade (hoja), Heel ( talón de la hoja), Bolster (cabeza), Tang (espiga), Handle (mango o empuñadura), Butt (pomo), Spine (lomo)"/>
          <p:cNvSpPr txBox="1">
            <a:spLocks noGrp="1"/>
          </p:cNvSpPr>
          <p:nvPr>
            <p:ph type="title"/>
          </p:nvPr>
        </p:nvSpPr>
        <p:spPr>
          <a:xfrm>
            <a:off x="477079" y="1924021"/>
            <a:ext cx="7063408" cy="4490031"/>
          </a:xfrm>
          <a:prstGeom prst="rect">
            <a:avLst/>
          </a:prstGeom>
        </p:spPr>
        <p:txBody>
          <a:bodyPr>
            <a:normAutofit fontScale="90000"/>
          </a:bodyPr>
          <a:lstStyle>
            <a:lvl1pPr defTabSz="362204">
              <a:spcBef>
                <a:spcPts val="900"/>
              </a:spcBef>
              <a:defRPr sz="2976"/>
            </a:lvl1pPr>
          </a:lstStyle>
          <a:p>
            <a:pPr algn="r">
              <a:lnSpc>
                <a:spcPct val="150000"/>
              </a:lnSpc>
            </a:pPr>
            <a:r>
              <a:rPr dirty="0">
                <a:effectLst/>
              </a:rPr>
              <a:t>Point or tip (</a:t>
            </a:r>
            <a:r>
              <a:rPr dirty="0" err="1">
                <a:effectLst/>
              </a:rPr>
              <a:t>punta</a:t>
            </a:r>
            <a:r>
              <a:rPr dirty="0">
                <a:effectLst/>
              </a:rPr>
              <a:t>)</a:t>
            </a:r>
            <a:br>
              <a:rPr lang="en-US" dirty="0">
                <a:effectLst/>
              </a:rPr>
            </a:br>
            <a:r>
              <a:rPr dirty="0">
                <a:effectLst/>
              </a:rPr>
              <a:t>Edge (filo)</a:t>
            </a:r>
            <a:r>
              <a:rPr lang="en-US" dirty="0">
                <a:effectLst/>
              </a:rPr>
              <a:t> </a:t>
            </a:r>
            <a:br>
              <a:rPr lang="en-US" dirty="0">
                <a:effectLst/>
              </a:rPr>
            </a:br>
            <a:r>
              <a:rPr dirty="0">
                <a:effectLst/>
              </a:rPr>
              <a:t>Blade (</a:t>
            </a:r>
            <a:r>
              <a:rPr dirty="0" err="1">
                <a:effectLst/>
              </a:rPr>
              <a:t>hoja</a:t>
            </a:r>
            <a:r>
              <a:rPr dirty="0">
                <a:effectLst/>
              </a:rPr>
              <a:t>)</a:t>
            </a:r>
            <a:r>
              <a:rPr lang="en-US" dirty="0">
                <a:effectLst/>
              </a:rPr>
              <a:t> </a:t>
            </a:r>
            <a:br>
              <a:rPr lang="en-US" dirty="0">
                <a:effectLst/>
              </a:rPr>
            </a:br>
            <a:r>
              <a:rPr dirty="0">
                <a:effectLst/>
              </a:rPr>
              <a:t>Heel (</a:t>
            </a:r>
            <a:r>
              <a:rPr dirty="0" err="1">
                <a:effectLst/>
              </a:rPr>
              <a:t>talón</a:t>
            </a:r>
            <a:r>
              <a:rPr dirty="0">
                <a:effectLst/>
              </a:rPr>
              <a:t> de la </a:t>
            </a:r>
            <a:r>
              <a:rPr dirty="0" err="1">
                <a:effectLst/>
              </a:rPr>
              <a:t>hoja</a:t>
            </a:r>
            <a:r>
              <a:rPr dirty="0">
                <a:effectLst/>
              </a:rPr>
              <a:t>)</a:t>
            </a:r>
            <a:r>
              <a:rPr lang="en-US" dirty="0">
                <a:effectLst/>
              </a:rPr>
              <a:t> </a:t>
            </a:r>
            <a:br>
              <a:rPr lang="en-US" dirty="0">
                <a:effectLst/>
              </a:rPr>
            </a:br>
            <a:r>
              <a:rPr dirty="0">
                <a:effectLst/>
              </a:rPr>
              <a:t>Bolster (</a:t>
            </a:r>
            <a:r>
              <a:rPr dirty="0" err="1">
                <a:effectLst/>
              </a:rPr>
              <a:t>cabeza</a:t>
            </a:r>
            <a:r>
              <a:rPr dirty="0">
                <a:effectLst/>
              </a:rPr>
              <a:t>)</a:t>
            </a:r>
            <a:r>
              <a:rPr lang="en-US" dirty="0">
                <a:effectLst/>
              </a:rPr>
              <a:t> </a:t>
            </a:r>
            <a:br>
              <a:rPr lang="en-US" dirty="0">
                <a:effectLst/>
              </a:rPr>
            </a:br>
            <a:r>
              <a:rPr dirty="0">
                <a:effectLst/>
              </a:rPr>
              <a:t>Tang (</a:t>
            </a:r>
            <a:r>
              <a:rPr dirty="0" err="1">
                <a:effectLst/>
              </a:rPr>
              <a:t>espiga</a:t>
            </a:r>
            <a:r>
              <a:rPr dirty="0">
                <a:effectLst/>
              </a:rPr>
              <a:t>)</a:t>
            </a:r>
            <a:r>
              <a:rPr lang="en-US" dirty="0">
                <a:effectLst/>
              </a:rPr>
              <a:t> </a:t>
            </a:r>
            <a:br>
              <a:rPr lang="en-US" dirty="0">
                <a:effectLst/>
              </a:rPr>
            </a:br>
            <a:r>
              <a:rPr dirty="0">
                <a:effectLst/>
              </a:rPr>
              <a:t>Handle (mango o </a:t>
            </a:r>
            <a:r>
              <a:rPr dirty="0" err="1">
                <a:effectLst/>
              </a:rPr>
              <a:t>empuñadura</a:t>
            </a:r>
            <a:r>
              <a:rPr dirty="0">
                <a:effectLst/>
              </a:rPr>
              <a:t>)</a:t>
            </a:r>
            <a:r>
              <a:rPr lang="en-US" dirty="0">
                <a:effectLst/>
              </a:rPr>
              <a:t> </a:t>
            </a:r>
            <a:br>
              <a:rPr lang="en-US" dirty="0">
                <a:effectLst/>
              </a:rPr>
            </a:br>
            <a:r>
              <a:rPr dirty="0">
                <a:effectLst/>
              </a:rPr>
              <a:t>Butt (</a:t>
            </a:r>
            <a:r>
              <a:rPr dirty="0" err="1">
                <a:effectLst/>
              </a:rPr>
              <a:t>pomo</a:t>
            </a:r>
            <a:r>
              <a:rPr dirty="0">
                <a:effectLst/>
              </a:rPr>
              <a:t>)</a:t>
            </a:r>
            <a:r>
              <a:rPr lang="en-US" dirty="0">
                <a:effectLst/>
              </a:rPr>
              <a:t> </a:t>
            </a:r>
            <a:br>
              <a:rPr lang="en-US" dirty="0">
                <a:effectLst/>
              </a:rPr>
            </a:br>
            <a:r>
              <a:rPr dirty="0">
                <a:effectLst/>
              </a:rPr>
              <a:t>Spine (</a:t>
            </a:r>
            <a:r>
              <a:rPr dirty="0" err="1">
                <a:effectLst/>
              </a:rPr>
              <a:t>lomo</a:t>
            </a:r>
            <a:r>
              <a:rPr dirty="0">
                <a:effectLst/>
              </a:rPr>
              <a:t>) </a:t>
            </a:r>
          </a:p>
        </p:txBody>
      </p:sp>
      <p:sp>
        <p:nvSpPr>
          <p:cNvPr id="145"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144" name="parts-of-a-knife.jpg" descr="parts-of-a-knife.jpg"/>
          <p:cNvPicPr>
            <a:picLocks noChangeAspect="1"/>
          </p:cNvPicPr>
          <p:nvPr/>
        </p:nvPicPr>
        <p:blipFill>
          <a:blip r:embed="rId2">
            <a:extLst/>
          </a:blip>
          <a:stretch>
            <a:fillRect/>
          </a:stretch>
        </p:blipFill>
        <p:spPr>
          <a:xfrm>
            <a:off x="7942907" y="1150786"/>
            <a:ext cx="6511132" cy="6511132"/>
          </a:xfrm>
          <a:prstGeom prst="rect">
            <a:avLst/>
          </a:prstGeom>
          <a:ln w="12700">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MORE PARTS OF A KNIFE:  Point (punta),  Blood Groove (canal), Guard (guarda), Lanyard hole (apertura para cordel), Pommel (pomo) )"/>
          <p:cNvSpPr txBox="1">
            <a:spLocks noGrp="1"/>
          </p:cNvSpPr>
          <p:nvPr>
            <p:ph type="title"/>
          </p:nvPr>
        </p:nvSpPr>
        <p:spPr>
          <a:xfrm>
            <a:off x="462618" y="3265556"/>
            <a:ext cx="6189974" cy="2220843"/>
          </a:xfrm>
          <a:prstGeom prst="rect">
            <a:avLst/>
          </a:prstGeom>
        </p:spPr>
        <p:txBody>
          <a:bodyPr vert="horz" lIns="91440" tIns="45720" rIns="91440" bIns="45720" rtlCol="0" anchor="ctr">
            <a:normAutofit fontScale="90000"/>
          </a:bodyPr>
          <a:lstStyle>
            <a:lvl1pPr defTabSz="572516">
              <a:spcBef>
                <a:spcPts val="1500"/>
              </a:spcBef>
              <a:defRPr sz="3528"/>
            </a:lvl1pPr>
          </a:lstStyle>
          <a:p>
            <a:pPr algn="r" defTabSz="362204">
              <a:lnSpc>
                <a:spcPct val="150000"/>
              </a:lnSpc>
              <a:spcBef>
                <a:spcPts val="900"/>
              </a:spcBef>
            </a:pPr>
            <a:r>
              <a:rPr lang="en-US" sz="2976" b="1" dirty="0">
                <a:solidFill>
                  <a:srgbClr val="1B5F6C"/>
                </a:solidFill>
                <a:latin typeface="Arial" panose="020B0604020202020204" pitchFamily="34" charset="0"/>
                <a:cs typeface="Arial" panose="020B0604020202020204" pitchFamily="34" charset="0"/>
              </a:rPr>
              <a:t>MORE PARTS OF A KNIFE:  </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Point (</a:t>
            </a:r>
            <a:r>
              <a:rPr lang="en-US" sz="2976" dirty="0" err="1">
                <a:solidFill>
                  <a:srgbClr val="1B5F6C"/>
                </a:solidFill>
                <a:latin typeface="Arial" panose="020B0604020202020204" pitchFamily="34" charset="0"/>
                <a:cs typeface="Arial" panose="020B0604020202020204" pitchFamily="34" charset="0"/>
              </a:rPr>
              <a:t>punta</a:t>
            </a:r>
            <a:r>
              <a:rPr lang="en-US"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Blood Groove (canal)</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Guard (</a:t>
            </a:r>
            <a:r>
              <a:rPr lang="en-US" sz="2976" dirty="0" err="1">
                <a:solidFill>
                  <a:srgbClr val="1B5F6C"/>
                </a:solidFill>
                <a:latin typeface="Arial" panose="020B0604020202020204" pitchFamily="34" charset="0"/>
                <a:cs typeface="Arial" panose="020B0604020202020204" pitchFamily="34" charset="0"/>
              </a:rPr>
              <a:t>guarda</a:t>
            </a:r>
            <a:r>
              <a:rPr lang="en-US" sz="2976" dirty="0">
                <a:solidFill>
                  <a:srgbClr val="1B5F6C"/>
                </a:solidFill>
                <a:latin typeface="Arial" panose="020B0604020202020204" pitchFamily="34" charset="0"/>
                <a:cs typeface="Arial" panose="020B0604020202020204" pitchFamily="34" charset="0"/>
              </a:rPr>
              <a:t>) </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Lanyard hole (apertura para </a:t>
            </a:r>
            <a:r>
              <a:rPr lang="en-US" sz="2976" dirty="0" err="1">
                <a:solidFill>
                  <a:srgbClr val="1B5F6C"/>
                </a:solidFill>
                <a:latin typeface="Arial" panose="020B0604020202020204" pitchFamily="34" charset="0"/>
                <a:cs typeface="Arial" panose="020B0604020202020204" pitchFamily="34" charset="0"/>
              </a:rPr>
              <a:t>cordel</a:t>
            </a:r>
            <a:r>
              <a:rPr lang="en-US" sz="2976" dirty="0">
                <a:solidFill>
                  <a:srgbClr val="1B5F6C"/>
                </a:solidFill>
                <a:latin typeface="Arial" panose="020B0604020202020204" pitchFamily="34" charset="0"/>
                <a:cs typeface="Arial" panose="020B0604020202020204" pitchFamily="34" charset="0"/>
              </a:rPr>
              <a:t>) Pommel (pomo) ) </a:t>
            </a:r>
          </a:p>
        </p:txBody>
      </p:sp>
      <p:pic>
        <p:nvPicPr>
          <p:cNvPr id="148" name="bladed weapon 7 KNIFE-ANATOMY-CHART-680x404.jpg" descr="bladed weapon 7 KNIFE-ANATOMY-CHART-680x404.jpg"/>
          <p:cNvPicPr>
            <a:picLocks noChangeAspect="1"/>
          </p:cNvPicPr>
          <p:nvPr/>
        </p:nvPicPr>
        <p:blipFill>
          <a:blip r:embed="rId2">
            <a:extLst/>
          </a:blip>
          <a:stretch>
            <a:fillRect/>
          </a:stretch>
        </p:blipFill>
        <p:spPr>
          <a:xfrm>
            <a:off x="6962600" y="2059609"/>
            <a:ext cx="8799102" cy="522770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DOUBLE EDGED KNIFE:  Cuchillo de doble filo Grind (bisel), Spine (lomo), Ricasso (recazo), Tang (espiga), Quillon (cruz o gavilán)"/>
          <p:cNvSpPr txBox="1">
            <a:spLocks noGrp="1"/>
          </p:cNvSpPr>
          <p:nvPr>
            <p:ph type="title"/>
          </p:nvPr>
        </p:nvSpPr>
        <p:spPr>
          <a:xfrm>
            <a:off x="821635" y="793749"/>
            <a:ext cx="4850295" cy="7025033"/>
          </a:xfrm>
          <a:prstGeom prst="rect">
            <a:avLst/>
          </a:prstGeom>
        </p:spPr>
        <p:txBody>
          <a:bodyPr vert="horz" lIns="91440" tIns="45720" rIns="91440" bIns="45720" rtlCol="0" anchor="ctr">
            <a:normAutofit/>
          </a:bodyPr>
          <a:lstStyle>
            <a:lvl1pPr defTabSz="292100">
              <a:spcBef>
                <a:spcPts val="800"/>
              </a:spcBef>
              <a:defRPr sz="2400"/>
            </a:lvl1pPr>
          </a:lstStyle>
          <a:p>
            <a:pPr algn="r" defTabSz="362204">
              <a:lnSpc>
                <a:spcPct val="150000"/>
              </a:lnSpc>
              <a:spcBef>
                <a:spcPts val="900"/>
              </a:spcBef>
            </a:pPr>
            <a:r>
              <a:rPr lang="en-US" sz="2976" b="1" dirty="0">
                <a:solidFill>
                  <a:srgbClr val="1B5F6C"/>
                </a:solidFill>
                <a:latin typeface="Arial" panose="020B0604020202020204" pitchFamily="34" charset="0"/>
                <a:cs typeface="Arial" panose="020B0604020202020204" pitchFamily="34" charset="0"/>
              </a:rPr>
              <a:t>DOUBLE EDGED KNIFE//  </a:t>
            </a:r>
            <a:r>
              <a:rPr lang="en-US" sz="2976" b="1" dirty="0" err="1">
                <a:solidFill>
                  <a:srgbClr val="1B5F6C"/>
                </a:solidFill>
                <a:latin typeface="Arial" panose="020B0604020202020204" pitchFamily="34" charset="0"/>
                <a:cs typeface="Arial" panose="020B0604020202020204" pitchFamily="34" charset="0"/>
              </a:rPr>
              <a:t>Cuchillo</a:t>
            </a:r>
            <a:r>
              <a:rPr lang="en-US" sz="2976" b="1" dirty="0">
                <a:solidFill>
                  <a:srgbClr val="1B5F6C"/>
                </a:solidFill>
                <a:latin typeface="Arial" panose="020B0604020202020204" pitchFamily="34" charset="0"/>
                <a:cs typeface="Arial" panose="020B0604020202020204" pitchFamily="34" charset="0"/>
              </a:rPr>
              <a:t> de </a:t>
            </a:r>
            <a:r>
              <a:rPr lang="en-US" sz="2976" b="1" dirty="0" err="1">
                <a:solidFill>
                  <a:srgbClr val="1B5F6C"/>
                </a:solidFill>
                <a:latin typeface="Arial" panose="020B0604020202020204" pitchFamily="34" charset="0"/>
                <a:cs typeface="Arial" panose="020B0604020202020204" pitchFamily="34" charset="0"/>
              </a:rPr>
              <a:t>doble</a:t>
            </a:r>
            <a:r>
              <a:rPr lang="en-US" sz="2976" b="1" dirty="0">
                <a:solidFill>
                  <a:srgbClr val="1B5F6C"/>
                </a:solidFill>
                <a:latin typeface="Arial" panose="020B0604020202020204" pitchFamily="34" charset="0"/>
                <a:cs typeface="Arial" panose="020B0604020202020204" pitchFamily="34" charset="0"/>
              </a:rPr>
              <a:t> filo:</a:t>
            </a:r>
            <a:br>
              <a:rPr lang="en-US" sz="2976" b="1"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Grind (</a:t>
            </a:r>
            <a:r>
              <a:rPr lang="en-US" sz="2976" dirty="0" err="1">
                <a:solidFill>
                  <a:srgbClr val="1B5F6C"/>
                </a:solidFill>
                <a:latin typeface="Arial" panose="020B0604020202020204" pitchFamily="34" charset="0"/>
                <a:cs typeface="Arial" panose="020B0604020202020204" pitchFamily="34" charset="0"/>
              </a:rPr>
              <a:t>bisel</a:t>
            </a:r>
            <a:r>
              <a:rPr lang="en-US"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Spine (</a:t>
            </a:r>
            <a:r>
              <a:rPr lang="en-US" sz="2976" dirty="0" err="1">
                <a:solidFill>
                  <a:srgbClr val="1B5F6C"/>
                </a:solidFill>
                <a:latin typeface="Arial" panose="020B0604020202020204" pitchFamily="34" charset="0"/>
                <a:cs typeface="Arial" panose="020B0604020202020204" pitchFamily="34" charset="0"/>
              </a:rPr>
              <a:t>lomo</a:t>
            </a:r>
            <a:r>
              <a:rPr lang="en-US"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lang="en-US" sz="2976" dirty="0" err="1">
                <a:solidFill>
                  <a:srgbClr val="1B5F6C"/>
                </a:solidFill>
                <a:latin typeface="Arial" panose="020B0604020202020204" pitchFamily="34" charset="0"/>
                <a:cs typeface="Arial" panose="020B0604020202020204" pitchFamily="34" charset="0"/>
              </a:rPr>
              <a:t>Ricasso</a:t>
            </a:r>
            <a:r>
              <a:rPr lang="en-US" sz="2976" dirty="0">
                <a:solidFill>
                  <a:srgbClr val="1B5F6C"/>
                </a:solidFill>
                <a:latin typeface="Arial" panose="020B0604020202020204" pitchFamily="34" charset="0"/>
                <a:cs typeface="Arial" panose="020B0604020202020204" pitchFamily="34" charset="0"/>
              </a:rPr>
              <a:t> (</a:t>
            </a:r>
            <a:r>
              <a:rPr lang="en-US" sz="2976" dirty="0" err="1">
                <a:solidFill>
                  <a:srgbClr val="1B5F6C"/>
                </a:solidFill>
                <a:latin typeface="Arial" panose="020B0604020202020204" pitchFamily="34" charset="0"/>
                <a:cs typeface="Arial" panose="020B0604020202020204" pitchFamily="34" charset="0"/>
              </a:rPr>
              <a:t>recazo</a:t>
            </a:r>
            <a:r>
              <a:rPr lang="en-US" sz="2976" dirty="0">
                <a:solidFill>
                  <a:srgbClr val="1B5F6C"/>
                </a:solidFill>
                <a:latin typeface="Arial" panose="020B0604020202020204" pitchFamily="34" charset="0"/>
                <a:cs typeface="Arial" panose="020B0604020202020204" pitchFamily="34" charset="0"/>
              </a:rPr>
              <a:t>) </a:t>
            </a:r>
            <a:br>
              <a:rPr lang="en-US" sz="2976" dirty="0">
                <a:solidFill>
                  <a:srgbClr val="1B5F6C"/>
                </a:solidFill>
                <a:latin typeface="Arial" panose="020B0604020202020204" pitchFamily="34" charset="0"/>
                <a:cs typeface="Arial" panose="020B0604020202020204" pitchFamily="34" charset="0"/>
              </a:rPr>
            </a:br>
            <a:r>
              <a:rPr lang="en-US" sz="2976" dirty="0">
                <a:solidFill>
                  <a:srgbClr val="1B5F6C"/>
                </a:solidFill>
                <a:latin typeface="Arial" panose="020B0604020202020204" pitchFamily="34" charset="0"/>
                <a:cs typeface="Arial" panose="020B0604020202020204" pitchFamily="34" charset="0"/>
              </a:rPr>
              <a:t>Tang (</a:t>
            </a:r>
            <a:r>
              <a:rPr lang="en-US" sz="2976" dirty="0" err="1">
                <a:solidFill>
                  <a:srgbClr val="1B5F6C"/>
                </a:solidFill>
                <a:latin typeface="Arial" panose="020B0604020202020204" pitchFamily="34" charset="0"/>
                <a:cs typeface="Arial" panose="020B0604020202020204" pitchFamily="34" charset="0"/>
              </a:rPr>
              <a:t>espiga</a:t>
            </a:r>
            <a:r>
              <a:rPr lang="en-US"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lang="en-US" sz="2976" dirty="0" err="1">
                <a:solidFill>
                  <a:srgbClr val="1B5F6C"/>
                </a:solidFill>
                <a:latin typeface="Arial" panose="020B0604020202020204" pitchFamily="34" charset="0"/>
                <a:cs typeface="Arial" panose="020B0604020202020204" pitchFamily="34" charset="0"/>
              </a:rPr>
              <a:t>Quillon</a:t>
            </a:r>
            <a:r>
              <a:rPr lang="en-US" sz="2976" dirty="0">
                <a:solidFill>
                  <a:srgbClr val="1B5F6C"/>
                </a:solidFill>
                <a:latin typeface="Arial" panose="020B0604020202020204" pitchFamily="34" charset="0"/>
                <a:cs typeface="Arial" panose="020B0604020202020204" pitchFamily="34" charset="0"/>
              </a:rPr>
              <a:t> (</a:t>
            </a:r>
            <a:r>
              <a:rPr lang="en-US" sz="2976" dirty="0" err="1">
                <a:solidFill>
                  <a:srgbClr val="1B5F6C"/>
                </a:solidFill>
                <a:latin typeface="Arial" panose="020B0604020202020204" pitchFamily="34" charset="0"/>
                <a:cs typeface="Arial" panose="020B0604020202020204" pitchFamily="34" charset="0"/>
              </a:rPr>
              <a:t>cruz</a:t>
            </a:r>
            <a:r>
              <a:rPr lang="en-US" sz="2976" dirty="0">
                <a:solidFill>
                  <a:srgbClr val="1B5F6C"/>
                </a:solidFill>
                <a:latin typeface="Arial" panose="020B0604020202020204" pitchFamily="34" charset="0"/>
                <a:cs typeface="Arial" panose="020B0604020202020204" pitchFamily="34" charset="0"/>
              </a:rPr>
              <a:t> o </a:t>
            </a:r>
            <a:r>
              <a:rPr lang="en-US" sz="2976" dirty="0" err="1">
                <a:solidFill>
                  <a:srgbClr val="1B5F6C"/>
                </a:solidFill>
                <a:latin typeface="Arial" panose="020B0604020202020204" pitchFamily="34" charset="0"/>
                <a:cs typeface="Arial" panose="020B0604020202020204" pitchFamily="34" charset="0"/>
              </a:rPr>
              <a:t>gavilán</a:t>
            </a:r>
            <a:r>
              <a:rPr lang="en-US" sz="2976" dirty="0">
                <a:solidFill>
                  <a:srgbClr val="1B5F6C"/>
                </a:solidFill>
                <a:latin typeface="Arial" panose="020B0604020202020204" pitchFamily="34" charset="0"/>
                <a:cs typeface="Arial" panose="020B0604020202020204" pitchFamily="34" charset="0"/>
              </a:rPr>
              <a:t>) </a:t>
            </a:r>
          </a:p>
        </p:txBody>
      </p:sp>
      <p:pic>
        <p:nvPicPr>
          <p:cNvPr id="152" name="bladed weapon 1 indian knife.jpg" descr="bladed weapon 1 indian knife.jpg"/>
          <p:cNvPicPr>
            <a:picLocks noChangeAspect="1"/>
          </p:cNvPicPr>
          <p:nvPr/>
        </p:nvPicPr>
        <p:blipFill>
          <a:blip r:embed="rId2">
            <a:extLst/>
          </a:blip>
          <a:srcRect/>
          <a:stretch>
            <a:fillRect/>
          </a:stretch>
        </p:blipFill>
        <p:spPr>
          <a:xfrm>
            <a:off x="6262930" y="2244692"/>
            <a:ext cx="10384732" cy="415389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Knives sometimes used as weapons"/>
          <p:cNvSpPr txBox="1">
            <a:spLocks noGrp="1"/>
          </p:cNvSpPr>
          <p:nvPr>
            <p:ph type="title"/>
          </p:nvPr>
        </p:nvSpPr>
        <p:spPr>
          <a:prstGeom prst="rect">
            <a:avLst/>
          </a:prstGeom>
        </p:spPr>
        <p:txBody>
          <a:bodyPr/>
          <a:lstStyle/>
          <a:p>
            <a:r>
              <a:t>Knives sometimes used as weapons </a:t>
            </a:r>
          </a:p>
        </p:txBody>
      </p:sp>
      <p:sp>
        <p:nvSpPr>
          <p:cNvPr id="155" name="Jack-knife (navaja):  a folding-blade pocket knife.…"/>
          <p:cNvSpPr txBox="1">
            <a:spLocks noGrp="1"/>
          </p:cNvSpPr>
          <p:nvPr>
            <p:ph idx="1"/>
          </p:nvPr>
        </p:nvSpPr>
        <p:spPr>
          <a:xfrm>
            <a:off x="1192143" y="2305878"/>
            <a:ext cx="14955977" cy="5486400"/>
          </a:xfrm>
          <a:prstGeom prst="rect">
            <a:avLst/>
          </a:prstGeom>
        </p:spPr>
        <p:txBody>
          <a:bodyPr>
            <a:normAutofit fontScale="85000" lnSpcReduction="20000"/>
          </a:bodyPr>
          <a:lstStyle/>
          <a:p>
            <a:pPr marL="422909" indent="-422909" defTabSz="525779">
              <a:spcBef>
                <a:spcPts val="2100"/>
              </a:spcBef>
              <a:defRPr sz="3239"/>
            </a:pPr>
            <a:r>
              <a:rPr dirty="0"/>
              <a:t>Jack-knife (</a:t>
            </a:r>
            <a:r>
              <a:rPr dirty="0" err="1"/>
              <a:t>navaja</a:t>
            </a:r>
            <a:r>
              <a:rPr dirty="0"/>
              <a:t>): a folding-blade pocket knife.</a:t>
            </a:r>
          </a:p>
          <a:p>
            <a:pPr marL="422909" indent="-422909" defTabSz="525779">
              <a:spcBef>
                <a:spcPts val="2100"/>
              </a:spcBef>
              <a:defRPr sz="3239"/>
            </a:pPr>
            <a:r>
              <a:rPr dirty="0"/>
              <a:t>Penknife (</a:t>
            </a:r>
            <a:r>
              <a:rPr dirty="0" err="1"/>
              <a:t>cortaplumas</a:t>
            </a:r>
            <a:r>
              <a:rPr dirty="0"/>
              <a:t>): a very small folding pocket knife.  </a:t>
            </a:r>
          </a:p>
          <a:p>
            <a:pPr marL="422909" indent="-422909" defTabSz="525779">
              <a:spcBef>
                <a:spcPts val="2100"/>
              </a:spcBef>
              <a:defRPr sz="3239"/>
            </a:pPr>
            <a:r>
              <a:rPr dirty="0"/>
              <a:t>Pocket knife (</a:t>
            </a:r>
            <a:r>
              <a:rPr dirty="0" err="1"/>
              <a:t>navaja</a:t>
            </a:r>
            <a:r>
              <a:rPr dirty="0"/>
              <a:t>): small enough to fit in one’s pocket.</a:t>
            </a:r>
          </a:p>
          <a:p>
            <a:pPr marL="422909" indent="-422909" defTabSz="525779">
              <a:spcBef>
                <a:spcPts val="2100"/>
              </a:spcBef>
              <a:defRPr sz="3239"/>
            </a:pPr>
            <a:r>
              <a:rPr dirty="0"/>
              <a:t>Swiss army knife (</a:t>
            </a:r>
            <a:r>
              <a:rPr dirty="0" err="1"/>
              <a:t>navaja</a:t>
            </a:r>
            <a:r>
              <a:rPr dirty="0"/>
              <a:t> de mil </a:t>
            </a:r>
            <a:r>
              <a:rPr dirty="0" err="1"/>
              <a:t>usos</a:t>
            </a:r>
            <a:r>
              <a:rPr dirty="0"/>
              <a:t>): a pocket knife with multiple blades and tools.</a:t>
            </a:r>
          </a:p>
          <a:p>
            <a:pPr marL="422909" indent="-422909" defTabSz="525779">
              <a:spcBef>
                <a:spcPts val="2100"/>
              </a:spcBef>
              <a:defRPr sz="3239"/>
            </a:pPr>
            <a:r>
              <a:rPr dirty="0"/>
              <a:t>Switchblade (</a:t>
            </a:r>
            <a:r>
              <a:rPr dirty="0" err="1"/>
              <a:t>navaja</a:t>
            </a:r>
            <a:r>
              <a:rPr dirty="0"/>
              <a:t> de </a:t>
            </a:r>
            <a:r>
              <a:rPr dirty="0" err="1"/>
              <a:t>resorte</a:t>
            </a:r>
            <a:r>
              <a:rPr dirty="0"/>
              <a:t>): a folding knife whose blade is spring</a:t>
            </a:r>
            <a:r>
              <a:rPr lang="en-US" dirty="0"/>
              <a:t>-</a:t>
            </a:r>
            <a:r>
              <a:rPr dirty="0"/>
              <a:t>loaded and can be opened quickly by releasing a catch.</a:t>
            </a:r>
          </a:p>
          <a:p>
            <a:pPr marL="422909" indent="-422909" defTabSz="525779">
              <a:spcBef>
                <a:spcPts val="2100"/>
              </a:spcBef>
              <a:defRPr sz="3239"/>
            </a:pPr>
            <a:r>
              <a:rPr dirty="0"/>
              <a:t>Hunting knife (</a:t>
            </a:r>
            <a:r>
              <a:rPr dirty="0" err="1"/>
              <a:t>cuchillo</a:t>
            </a:r>
            <a:r>
              <a:rPr dirty="0"/>
              <a:t> de monte)</a:t>
            </a:r>
            <a:r>
              <a:rPr lang="en-US" dirty="0"/>
              <a:t>: a large knife that does not have a folding blade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ARTS OF A KITCHEN KNIFE: Blade (hoja), Edge( filo), Heel (talón de la hoja), Bolster (cabeza), handle (mango o puño), Tang (espiga), Rivet (remache)"/>
          <p:cNvSpPr txBox="1">
            <a:spLocks noGrp="1"/>
          </p:cNvSpPr>
          <p:nvPr>
            <p:ph type="title"/>
          </p:nvPr>
        </p:nvSpPr>
        <p:spPr>
          <a:xfrm>
            <a:off x="2291418" y="1603511"/>
            <a:ext cx="5262321" cy="5724941"/>
          </a:xfrm>
          <a:prstGeom prst="rect">
            <a:avLst/>
          </a:prstGeom>
        </p:spPr>
        <p:txBody>
          <a:bodyPr vert="horz" lIns="91440" tIns="45720" rIns="91440" bIns="45720" rtlCol="0" anchor="ctr">
            <a:normAutofit fontScale="90000"/>
          </a:bodyPr>
          <a:lstStyle>
            <a:lvl1pPr defTabSz="262889">
              <a:spcBef>
                <a:spcPts val="700"/>
              </a:spcBef>
              <a:defRPr sz="3150"/>
            </a:lvl1pPr>
          </a:lstStyle>
          <a:p>
            <a:pPr algn="r" defTabSz="362204">
              <a:lnSpc>
                <a:spcPct val="150000"/>
              </a:lnSpc>
              <a:spcBef>
                <a:spcPts val="900"/>
              </a:spcBef>
            </a:pPr>
            <a:r>
              <a:rPr sz="2976" b="1" dirty="0">
                <a:solidFill>
                  <a:srgbClr val="1B5F6C"/>
                </a:solidFill>
                <a:latin typeface="Arial" panose="020B0604020202020204" pitchFamily="34" charset="0"/>
                <a:cs typeface="Arial" panose="020B0604020202020204" pitchFamily="34" charset="0"/>
              </a:rPr>
              <a:t>PARTS OF A KITCHEN KNIFE: </a:t>
            </a:r>
            <a:br>
              <a:rPr lang="en-US" sz="2976" b="1"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Blade (</a:t>
            </a:r>
            <a:r>
              <a:rPr sz="2976" dirty="0" err="1">
                <a:solidFill>
                  <a:srgbClr val="1B5F6C"/>
                </a:solidFill>
                <a:latin typeface="Arial" panose="020B0604020202020204" pitchFamily="34" charset="0"/>
                <a:cs typeface="Arial" panose="020B0604020202020204" pitchFamily="34" charset="0"/>
              </a:rPr>
              <a:t>hoja</a:t>
            </a:r>
            <a:r>
              <a:rPr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Edge</a:t>
            </a:r>
            <a:r>
              <a:rPr lang="en-US" sz="2976" dirty="0">
                <a:solidFill>
                  <a:srgbClr val="1B5F6C"/>
                </a:solidFill>
                <a:latin typeface="Arial" panose="020B0604020202020204" pitchFamily="34" charset="0"/>
                <a:cs typeface="Arial" panose="020B0604020202020204" pitchFamily="34" charset="0"/>
              </a:rPr>
              <a:t> </a:t>
            </a:r>
            <a:r>
              <a:rPr sz="2976" dirty="0">
                <a:solidFill>
                  <a:srgbClr val="1B5F6C"/>
                </a:solidFill>
                <a:latin typeface="Arial" panose="020B0604020202020204" pitchFamily="34" charset="0"/>
                <a:cs typeface="Arial" panose="020B0604020202020204" pitchFamily="34" charset="0"/>
              </a:rPr>
              <a:t>(filo)</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Heel (</a:t>
            </a:r>
            <a:r>
              <a:rPr sz="2976" dirty="0" err="1">
                <a:solidFill>
                  <a:srgbClr val="1B5F6C"/>
                </a:solidFill>
                <a:latin typeface="Arial" panose="020B0604020202020204" pitchFamily="34" charset="0"/>
                <a:cs typeface="Arial" panose="020B0604020202020204" pitchFamily="34" charset="0"/>
              </a:rPr>
              <a:t>talón</a:t>
            </a:r>
            <a:r>
              <a:rPr sz="2976" dirty="0">
                <a:solidFill>
                  <a:srgbClr val="1B5F6C"/>
                </a:solidFill>
                <a:latin typeface="Arial" panose="020B0604020202020204" pitchFamily="34" charset="0"/>
                <a:cs typeface="Arial" panose="020B0604020202020204" pitchFamily="34" charset="0"/>
              </a:rPr>
              <a:t> de la </a:t>
            </a:r>
            <a:r>
              <a:rPr sz="2976" dirty="0" err="1">
                <a:solidFill>
                  <a:srgbClr val="1B5F6C"/>
                </a:solidFill>
                <a:latin typeface="Arial" panose="020B0604020202020204" pitchFamily="34" charset="0"/>
                <a:cs typeface="Arial" panose="020B0604020202020204" pitchFamily="34" charset="0"/>
              </a:rPr>
              <a:t>hoja</a:t>
            </a:r>
            <a:r>
              <a:rPr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Bolster (</a:t>
            </a:r>
            <a:r>
              <a:rPr sz="2976" dirty="0" err="1">
                <a:solidFill>
                  <a:srgbClr val="1B5F6C"/>
                </a:solidFill>
                <a:latin typeface="Arial" panose="020B0604020202020204" pitchFamily="34" charset="0"/>
                <a:cs typeface="Arial" panose="020B0604020202020204" pitchFamily="34" charset="0"/>
              </a:rPr>
              <a:t>cabeza</a:t>
            </a:r>
            <a:r>
              <a:rPr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handle (mango o </a:t>
            </a:r>
            <a:r>
              <a:rPr sz="2976" dirty="0" err="1">
                <a:solidFill>
                  <a:srgbClr val="1B5F6C"/>
                </a:solidFill>
                <a:latin typeface="Arial" panose="020B0604020202020204" pitchFamily="34" charset="0"/>
                <a:cs typeface="Arial" panose="020B0604020202020204" pitchFamily="34" charset="0"/>
              </a:rPr>
              <a:t>puño</a:t>
            </a:r>
            <a:r>
              <a:rPr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Tang (</a:t>
            </a:r>
            <a:r>
              <a:rPr sz="2976" dirty="0" err="1">
                <a:solidFill>
                  <a:srgbClr val="1B5F6C"/>
                </a:solidFill>
                <a:latin typeface="Arial" panose="020B0604020202020204" pitchFamily="34" charset="0"/>
                <a:cs typeface="Arial" panose="020B0604020202020204" pitchFamily="34" charset="0"/>
              </a:rPr>
              <a:t>espiga</a:t>
            </a:r>
            <a:r>
              <a:rPr sz="2976" dirty="0">
                <a:solidFill>
                  <a:srgbClr val="1B5F6C"/>
                </a:solidFill>
                <a:latin typeface="Arial" panose="020B0604020202020204" pitchFamily="34" charset="0"/>
                <a:cs typeface="Arial" panose="020B0604020202020204" pitchFamily="34" charset="0"/>
              </a:rPr>
              <a:t>)</a:t>
            </a:r>
            <a:br>
              <a:rPr lang="en-US" sz="2976" dirty="0">
                <a:solidFill>
                  <a:srgbClr val="1B5F6C"/>
                </a:solidFill>
                <a:latin typeface="Arial" panose="020B0604020202020204" pitchFamily="34" charset="0"/>
                <a:cs typeface="Arial" panose="020B0604020202020204" pitchFamily="34" charset="0"/>
              </a:rPr>
            </a:br>
            <a:r>
              <a:rPr sz="2976" dirty="0">
                <a:solidFill>
                  <a:srgbClr val="1B5F6C"/>
                </a:solidFill>
                <a:latin typeface="Arial" panose="020B0604020202020204" pitchFamily="34" charset="0"/>
                <a:cs typeface="Arial" panose="020B0604020202020204" pitchFamily="34" charset="0"/>
              </a:rPr>
              <a:t> Rivet (</a:t>
            </a:r>
            <a:r>
              <a:rPr sz="2976" dirty="0" err="1">
                <a:solidFill>
                  <a:srgbClr val="1B5F6C"/>
                </a:solidFill>
                <a:latin typeface="Arial" panose="020B0604020202020204" pitchFamily="34" charset="0"/>
                <a:cs typeface="Arial" panose="020B0604020202020204" pitchFamily="34" charset="0"/>
              </a:rPr>
              <a:t>remache</a:t>
            </a:r>
            <a:r>
              <a:rPr sz="2976" dirty="0">
                <a:solidFill>
                  <a:srgbClr val="1B5F6C"/>
                </a:solidFill>
                <a:latin typeface="Arial" panose="020B0604020202020204" pitchFamily="34" charset="0"/>
                <a:cs typeface="Arial" panose="020B0604020202020204" pitchFamily="34" charset="0"/>
              </a:rPr>
              <a:t>) </a:t>
            </a:r>
          </a:p>
        </p:txBody>
      </p:sp>
      <p:pic>
        <p:nvPicPr>
          <p:cNvPr id="158" name="bladed weapon 3 knife .jpg" descr="bladed weapon 3 knife .jpg"/>
          <p:cNvPicPr>
            <a:picLocks noChangeAspect="1"/>
          </p:cNvPicPr>
          <p:nvPr/>
        </p:nvPicPr>
        <p:blipFill>
          <a:blip r:embed="rId2">
            <a:extLst/>
          </a:blip>
          <a:stretch>
            <a:fillRect/>
          </a:stretch>
        </p:blipFill>
        <p:spPr>
          <a:xfrm>
            <a:off x="7904273" y="1397000"/>
            <a:ext cx="6375946" cy="637594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Kitchen knives (cuchillos de cocina) and other utensils"/>
          <p:cNvSpPr txBox="1">
            <a:spLocks noGrp="1"/>
          </p:cNvSpPr>
          <p:nvPr>
            <p:ph type="title"/>
          </p:nvPr>
        </p:nvSpPr>
        <p:spPr>
          <a:xfrm>
            <a:off x="648804" y="519291"/>
            <a:ext cx="14955977" cy="1885245"/>
          </a:xfrm>
          <a:prstGeom prst="rect">
            <a:avLst/>
          </a:prstGeom>
        </p:spPr>
        <p:txBody>
          <a:bodyPr/>
          <a:lstStyle>
            <a:lvl1pPr defTabSz="379729">
              <a:spcBef>
                <a:spcPts val="1000"/>
              </a:spcBef>
              <a:defRPr sz="4550"/>
            </a:lvl1pPr>
          </a:lstStyle>
          <a:p>
            <a:r>
              <a:rPr dirty="0"/>
              <a:t>Kitchen knives (</a:t>
            </a:r>
            <a:r>
              <a:rPr dirty="0" err="1"/>
              <a:t>cuchillos</a:t>
            </a:r>
            <a:r>
              <a:rPr dirty="0"/>
              <a:t> de </a:t>
            </a:r>
            <a:r>
              <a:rPr dirty="0" err="1"/>
              <a:t>cocina</a:t>
            </a:r>
            <a:r>
              <a:rPr dirty="0"/>
              <a:t>) and other utensils  </a:t>
            </a:r>
          </a:p>
        </p:txBody>
      </p:sp>
      <p:sp>
        <p:nvSpPr>
          <p:cNvPr id="161" name="Butcher knife (cuchillo de carnicero)…"/>
          <p:cNvSpPr txBox="1">
            <a:spLocks noGrp="1"/>
          </p:cNvSpPr>
          <p:nvPr>
            <p:ph idx="1"/>
          </p:nvPr>
        </p:nvSpPr>
        <p:spPr>
          <a:xfrm>
            <a:off x="648803" y="2159613"/>
            <a:ext cx="14955977" cy="4943552"/>
          </a:xfrm>
          <a:prstGeom prst="rect">
            <a:avLst/>
          </a:prstGeom>
        </p:spPr>
        <p:txBody>
          <a:bodyPr numCol="2">
            <a:normAutofit/>
          </a:bodyPr>
          <a:lstStyle/>
          <a:p>
            <a:pPr marL="291338" indent="-291338" defTabSz="362204">
              <a:spcBef>
                <a:spcPts val="1400"/>
              </a:spcBef>
              <a:defRPr sz="2232"/>
            </a:pPr>
            <a:r>
              <a:rPr sz="2800" dirty="0"/>
              <a:t>Butcher knife (</a:t>
            </a:r>
            <a:r>
              <a:rPr sz="2800" dirty="0" err="1"/>
              <a:t>cuchillo</a:t>
            </a:r>
            <a:r>
              <a:rPr sz="2800" dirty="0"/>
              <a:t> de </a:t>
            </a:r>
            <a:r>
              <a:rPr sz="2800" dirty="0" err="1"/>
              <a:t>carnicero</a:t>
            </a:r>
            <a:r>
              <a:rPr sz="2800" dirty="0"/>
              <a:t>)</a:t>
            </a:r>
          </a:p>
          <a:p>
            <a:pPr marL="291338" indent="-291338" defTabSz="362204">
              <a:spcBef>
                <a:spcPts val="1400"/>
              </a:spcBef>
              <a:defRPr sz="2232"/>
            </a:pPr>
            <a:r>
              <a:rPr sz="2800" dirty="0"/>
              <a:t>Boning knife (</a:t>
            </a:r>
            <a:r>
              <a:rPr sz="2800" dirty="0" err="1"/>
              <a:t>cuchillo</a:t>
            </a:r>
            <a:r>
              <a:rPr sz="2800" dirty="0"/>
              <a:t> para </a:t>
            </a:r>
            <a:r>
              <a:rPr sz="2800" dirty="0" err="1"/>
              <a:t>deshuesar</a:t>
            </a:r>
            <a:r>
              <a:rPr sz="2800" dirty="0"/>
              <a:t>)</a:t>
            </a:r>
          </a:p>
          <a:p>
            <a:pPr marL="291338" indent="-291338" defTabSz="362204">
              <a:spcBef>
                <a:spcPts val="1400"/>
              </a:spcBef>
              <a:defRPr sz="2232"/>
            </a:pPr>
            <a:r>
              <a:rPr sz="2800" dirty="0"/>
              <a:t>Bread knife (</a:t>
            </a:r>
            <a:r>
              <a:rPr sz="2800" dirty="0" err="1"/>
              <a:t>cuchillo</a:t>
            </a:r>
            <a:r>
              <a:rPr sz="2800" dirty="0"/>
              <a:t> de pan) </a:t>
            </a:r>
          </a:p>
          <a:p>
            <a:pPr marL="291338" indent="-291338" defTabSz="362204">
              <a:spcBef>
                <a:spcPts val="1400"/>
              </a:spcBef>
              <a:defRPr sz="2232"/>
            </a:pPr>
            <a:r>
              <a:rPr sz="2800" dirty="0"/>
              <a:t>Carving knife (</a:t>
            </a:r>
            <a:r>
              <a:rPr sz="2800" dirty="0" err="1"/>
              <a:t>cuchillo</a:t>
            </a:r>
            <a:r>
              <a:rPr sz="2800" dirty="0"/>
              <a:t> de </a:t>
            </a:r>
            <a:r>
              <a:rPr sz="2800" dirty="0" err="1"/>
              <a:t>trinchar</a:t>
            </a:r>
            <a:r>
              <a:rPr sz="2800" dirty="0"/>
              <a:t>, </a:t>
            </a:r>
            <a:r>
              <a:rPr sz="2800" dirty="0" err="1"/>
              <a:t>trinchador</a:t>
            </a:r>
            <a:r>
              <a:rPr sz="2800" dirty="0"/>
              <a:t>)</a:t>
            </a:r>
          </a:p>
          <a:p>
            <a:pPr marL="291338" indent="-291338" defTabSz="362204">
              <a:spcBef>
                <a:spcPts val="1400"/>
              </a:spcBef>
              <a:defRPr sz="2232"/>
            </a:pPr>
            <a:r>
              <a:rPr sz="2800" dirty="0"/>
              <a:t>Chef’s knife (</a:t>
            </a:r>
            <a:r>
              <a:rPr sz="2800" dirty="0" err="1"/>
              <a:t>cuchillo</a:t>
            </a:r>
            <a:r>
              <a:rPr sz="2800" dirty="0"/>
              <a:t> de </a:t>
            </a:r>
            <a:r>
              <a:rPr sz="2800" dirty="0" err="1"/>
              <a:t>carnicero</a:t>
            </a:r>
            <a:r>
              <a:rPr sz="2800" dirty="0"/>
              <a:t>)</a:t>
            </a:r>
          </a:p>
          <a:p>
            <a:pPr marL="291338" indent="-291338" defTabSz="362204">
              <a:spcBef>
                <a:spcPts val="1400"/>
              </a:spcBef>
              <a:defRPr sz="2232"/>
            </a:pPr>
            <a:r>
              <a:rPr sz="2800" dirty="0"/>
              <a:t>Cleaver (</a:t>
            </a:r>
            <a:r>
              <a:rPr sz="2800" dirty="0" err="1"/>
              <a:t>hacha</a:t>
            </a:r>
            <a:r>
              <a:rPr sz="2800" dirty="0"/>
              <a:t> de </a:t>
            </a:r>
            <a:r>
              <a:rPr sz="2800" dirty="0" err="1"/>
              <a:t>cocinero</a:t>
            </a:r>
            <a:r>
              <a:rPr sz="2800" dirty="0"/>
              <a:t>)</a:t>
            </a:r>
          </a:p>
          <a:p>
            <a:pPr marL="291338" indent="-291338" defTabSz="362204">
              <a:spcBef>
                <a:spcPts val="1400"/>
              </a:spcBef>
              <a:defRPr sz="2232"/>
            </a:pPr>
            <a:r>
              <a:rPr sz="2800" dirty="0"/>
              <a:t>Filleting knife (</a:t>
            </a:r>
            <a:r>
              <a:rPr sz="2800" dirty="0" err="1"/>
              <a:t>cuchillo</a:t>
            </a:r>
            <a:r>
              <a:rPr sz="2800" dirty="0"/>
              <a:t> </a:t>
            </a:r>
            <a:r>
              <a:rPr sz="2800" dirty="0" err="1"/>
              <a:t>filetero</a:t>
            </a:r>
            <a:r>
              <a:rPr sz="2800" dirty="0"/>
              <a:t>)</a:t>
            </a:r>
          </a:p>
          <a:p>
            <a:pPr marL="291338" indent="-291338" defTabSz="362204">
              <a:spcBef>
                <a:spcPts val="1400"/>
              </a:spcBef>
              <a:defRPr sz="2232"/>
            </a:pPr>
            <a:r>
              <a:rPr sz="2800" dirty="0"/>
              <a:t>Paring knife (</a:t>
            </a:r>
            <a:r>
              <a:rPr sz="2800" dirty="0" err="1"/>
              <a:t>cuchillo</a:t>
            </a:r>
            <a:r>
              <a:rPr sz="2800" dirty="0"/>
              <a:t> de </a:t>
            </a:r>
            <a:r>
              <a:rPr sz="2800" dirty="0" err="1"/>
              <a:t>pelar</a:t>
            </a:r>
            <a:r>
              <a:rPr sz="2800" dirty="0"/>
              <a:t>)</a:t>
            </a:r>
          </a:p>
          <a:p>
            <a:pPr marL="291338" indent="-291338" defTabSz="362204">
              <a:spcBef>
                <a:spcPts val="1400"/>
              </a:spcBef>
              <a:defRPr sz="2232"/>
            </a:pPr>
            <a:r>
              <a:rPr sz="2800" dirty="0"/>
              <a:t>Steak knife (</a:t>
            </a:r>
            <a:r>
              <a:rPr sz="2800" dirty="0" err="1"/>
              <a:t>cuchillo</a:t>
            </a:r>
            <a:r>
              <a:rPr sz="2800" dirty="0"/>
              <a:t> de carne</a:t>
            </a:r>
          </a:p>
          <a:p>
            <a:pPr marL="291338" indent="-291338" defTabSz="362204">
              <a:spcBef>
                <a:spcPts val="1400"/>
              </a:spcBef>
              <a:defRPr sz="2232"/>
            </a:pPr>
            <a:r>
              <a:rPr sz="2800" dirty="0"/>
              <a:t>Peeler (</a:t>
            </a:r>
            <a:r>
              <a:rPr sz="2800" dirty="0" err="1"/>
              <a:t>pelapapas</a:t>
            </a:r>
            <a:r>
              <a:rPr sz="2800" dirty="0"/>
              <a:t>)</a:t>
            </a:r>
          </a:p>
          <a:p>
            <a:pPr marL="291338" indent="-291338" defTabSz="362204">
              <a:spcBef>
                <a:spcPts val="1400"/>
              </a:spcBef>
              <a:defRPr sz="2232"/>
            </a:pPr>
            <a:r>
              <a:rPr sz="2800" dirty="0"/>
              <a:t>Kitchen scissors (Tijeras de </a:t>
            </a:r>
            <a:r>
              <a:rPr sz="2800" dirty="0" err="1"/>
              <a:t>cocina</a:t>
            </a:r>
            <a:r>
              <a:rPr sz="2800" dirty="0"/>
              <a:t>)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DelaMora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laMoraMaster" id="{0FD024E5-16DD-442A-92E6-F5A86EB05ECB}" vid="{3F8F2E7C-5CE8-471F-B2EB-75A2C14E00A4}"/>
    </a:ext>
  </a:ext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DelaMoraMaster</Template>
  <TotalTime>11</TotalTime>
  <Words>836</Words>
  <Application>Microsoft Office PowerPoint</Application>
  <PresentationFormat>Custom</PresentationFormat>
  <Paragraphs>51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Helvetica Neue</vt:lpstr>
      <vt:lpstr>Wingdings</vt:lpstr>
      <vt:lpstr>DelaMoraMaster</vt:lpstr>
      <vt:lpstr>Bladed Weapons // Armas Blancas </vt:lpstr>
      <vt:lpstr>Bladed Weapon:  Arma Blanca</vt:lpstr>
      <vt:lpstr>Knives (cuchillos) </vt:lpstr>
      <vt:lpstr>Point or tip (punta) Edge (filo)  Blade (hoja)  Heel (talón de la hoja)  Bolster (cabeza)  Tang (espiga)  Handle (mango o empuñadura)  Butt (pomo)  Spine (lomo) </vt:lpstr>
      <vt:lpstr>MORE PARTS OF A KNIFE:   Point (punta) Blood Groove (canal) Guard (guarda)  Lanyard hole (apertura para cordel) Pommel (pomo) ) </vt:lpstr>
      <vt:lpstr>DOUBLE EDGED KNIFE//  Cuchillo de doble filo: Grind (bisel) Spine (lomo) Ricasso (recazo)  Tang (espiga) Quillon (cruz o gavilán) </vt:lpstr>
      <vt:lpstr>Knives sometimes used as weapons </vt:lpstr>
      <vt:lpstr>PARTS OF A KITCHEN KNIFE:  Blade (hoja)  Edge (filo)  Heel (talón de la hoja)  Bolster (cabeza)  handle (mango o puño)  Tang (espiga)  Rivet (remache) </vt:lpstr>
      <vt:lpstr>Kitchen knives (cuchillos de cocina) and other utensils  </vt:lpstr>
      <vt:lpstr>Kitchen knives and other utensils   </vt:lpstr>
      <vt:lpstr>PARTS OF A SWORD (ESPADA).   Pommel (pomo), Grip (puño), Hilt (mango), Cross-guard (gavilán), Fuller (canal), Edge (filo), Blade (hoja), Point (punta) </vt:lpstr>
      <vt:lpstr>PARTS OF A DAGGER (DAGA):  Brocal (rim), Vaina (scabbard),  Anilla Suspensora (ring), Contera (ferrule), Botón de espiga (pommel nut), Nervio (blade),  Mesa (side or flat), Arriaz de la guardia (cross guard), Empuñadura (handle), Aguila insignia (Eagle insignia)</vt:lpstr>
      <vt:lpstr>Bladed weapon with double edge blade and knuckle duster hand guard:  Arma blanca con hoja de doble filo, manopla y pomo para atacar </vt:lpstr>
      <vt:lpstr>Saber (sable) </vt:lpstr>
      <vt:lpstr>Rapier (estoque)</vt:lpstr>
      <vt:lpstr>Stiletto pocketknife (navaja tipo estilete)</vt:lpstr>
      <vt:lpstr>Spear (lanza)</vt:lpstr>
      <vt:lpstr>Icepick (punzón para el hielo)</vt:lpstr>
      <vt:lpstr>Wounds caused by sharp instruments :  Heridas causadas por objetos punzo cortantes.   Herida de incisa, herida de apuñalada, herida de empalamiento, herida de defensa </vt:lpstr>
      <vt:lpstr>Types of wounds from sharp instruments:  Punzante (stab wound), Cortante(cut), Contusa (bruise), Laceración (laceration) </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Bladed Weapons // Armas Blancas </dc:title>
  <cp:lastModifiedBy>PLC-Office</cp:lastModifiedBy>
  <cp:revision>6</cp:revision>
  <dcterms:modified xsi:type="dcterms:W3CDTF">2018-03-02T22:01:50Z</dcterms:modified>
</cp:coreProperties>
</file>