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385" r:id="rId2"/>
    <p:sldId id="316" r:id="rId3"/>
    <p:sldId id="322" r:id="rId4"/>
    <p:sldId id="321" r:id="rId5"/>
    <p:sldId id="360"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1" r:id="rId25"/>
    <p:sldId id="362"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377" r:id="rId41"/>
    <p:sldId id="378" r:id="rId42"/>
    <p:sldId id="379" r:id="rId43"/>
    <p:sldId id="380" r:id="rId44"/>
    <p:sldId id="381" r:id="rId45"/>
    <p:sldId id="382" r:id="rId46"/>
    <p:sldId id="383" r:id="rId47"/>
    <p:sldId id="384" r:id="rId48"/>
    <p:sldId id="317" r:id="rId49"/>
    <p:sldId id="318" r:id="rId50"/>
    <p:sldId id="319" r:id="rId51"/>
    <p:sldId id="320" r:id="rId52"/>
    <p:sldId id="323" r:id="rId53"/>
    <p:sldId id="275" r:id="rId54"/>
    <p:sldId id="276" r:id="rId55"/>
    <p:sldId id="280" r:id="rId56"/>
    <p:sldId id="309" r:id="rId57"/>
    <p:sldId id="281" r:id="rId58"/>
    <p:sldId id="282" r:id="rId59"/>
    <p:sldId id="283" r:id="rId60"/>
    <p:sldId id="285" r:id="rId61"/>
    <p:sldId id="284" r:id="rId62"/>
    <p:sldId id="286" r:id="rId63"/>
    <p:sldId id="298" r:id="rId6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671" autoAdjust="0"/>
  </p:normalViewPr>
  <p:slideViewPr>
    <p:cSldViewPr>
      <p:cViewPr varScale="1">
        <p:scale>
          <a:sx n="64" d="100"/>
          <a:sy n="64" d="100"/>
        </p:scale>
        <p:origin x="134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D13F3112-784D-49E5-92A6-252A58E63313}" type="datetimeFigureOut">
              <a:rPr lang="en-US" smtClean="0"/>
              <a:t>3/2/2017</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E9FA247A-1A21-4299-9438-C23B7F02E5B0}" type="slidenum">
              <a:rPr lang="en-US" smtClean="0"/>
              <a:t>‹#›</a:t>
            </a:fld>
            <a:endParaRPr lang="en-US"/>
          </a:p>
        </p:txBody>
      </p:sp>
    </p:spTree>
    <p:extLst>
      <p:ext uri="{BB962C8B-B14F-4D97-AF65-F5344CB8AC3E}">
        <p14:creationId xmlns:p14="http://schemas.microsoft.com/office/powerpoint/2010/main" val="101382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FB3065A0-9966-4561-8939-56AF727CF6AF}" type="datetimeFigureOut">
              <a:rPr lang="en-US" smtClean="0"/>
              <a:pPr/>
              <a:t>3/2/2017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47E97086-6C17-4CE5-A9B9-DB4DB04E1E50}" type="slidenum">
              <a:rPr lang="en-US" smtClean="0"/>
              <a:pPr/>
              <a:t>‹#›</a:t>
            </a:fld>
            <a:endParaRPr lang="en-US"/>
          </a:p>
        </p:txBody>
      </p:sp>
    </p:spTree>
    <p:extLst>
      <p:ext uri="{BB962C8B-B14F-4D97-AF65-F5344CB8AC3E}">
        <p14:creationId xmlns:p14="http://schemas.microsoft.com/office/powerpoint/2010/main" val="372639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26"/>
          <p:cNvSpPr>
            <a:spLocks noGrp="1" noRot="1" noChangeAspect="1" noChangeArrowheads="1" noTextEdit="1"/>
          </p:cNvSpPr>
          <p:nvPr>
            <p:ph type="sldImg"/>
          </p:nvPr>
        </p:nvSpPr>
        <p:spPr>
          <a:ln/>
        </p:spPr>
      </p:sp>
      <p:sp>
        <p:nvSpPr>
          <p:cNvPr id="40964" name="Rectangle 1027"/>
          <p:cNvSpPr>
            <a:spLocks noGrp="1" noChangeArrowheads="1"/>
          </p:cNvSpPr>
          <p:nvPr>
            <p:ph type="body" idx="1"/>
          </p:nvPr>
        </p:nvSpPr>
        <p:spPr>
          <a:noFill/>
          <a:ln/>
        </p:spPr>
        <p:txBody>
          <a:bodyPr/>
          <a:lstStyle/>
          <a:p>
            <a:endParaRPr lang="en-US" dirty="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43422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80C407D-420D-4644-84E0-19A78AC5B2D3}" type="slidenum">
              <a:rPr lang="en-US" smtClean="0"/>
              <a:pPr/>
              <a:t>16</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49A8209-6997-42B4-8213-670E1A4E5CE2}" type="slidenum">
              <a:rPr lang="en-US" smtClean="0"/>
              <a:pPr/>
              <a:t>17</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FB46233-9046-4BFE-96B1-1B82C5BB4124}" type="slidenum">
              <a:rPr lang="en-US" smtClean="0"/>
              <a:pPr/>
              <a:t>18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03FC7B8-52CA-4D2F-87F2-AA9A1653E6D9}" type="slidenum">
              <a:rPr lang="en-US" smtClean="0"/>
              <a:pPr/>
              <a:t>19</a:t>
            </a:fld>
            <a:endParaRPr lang="en-US"/>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A19C540-B6BE-48AC-AA02-109FCA3E2B64}" type="slidenum">
              <a:rPr lang="en-US" smtClean="0"/>
              <a:pPr/>
              <a:t>20</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7652285-D19E-419F-BC36-AF8A589DEFCC}" type="slidenum">
              <a:rPr lang="en-US" smtClean="0"/>
              <a:pPr/>
              <a:t>21</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EE9B5DB-56E9-4820-A27E-1E121D1B586D}" type="slidenum">
              <a:rPr lang="en-US" smtClean="0"/>
              <a:pPr/>
              <a:t>22</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31D696F-8EDB-45D6-B385-9BAF0552AA8E}" type="slidenum">
              <a:rPr lang="en-US" smtClean="0"/>
              <a:pPr/>
              <a:t>23</a:t>
            </a:fld>
            <a:endParaRPr lang="en-US"/>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E0DB61-FA7A-44EF-9A73-FACDAA8889B3}"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E0DB61-FA7A-44EF-9A73-FACDAA8889B3}"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21092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E0DB61-FA7A-44EF-9A73-FACDAA8889B3}"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E0DB61-FA7A-44EF-9A73-FACDAA8889B3}"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E0DB61-FA7A-44EF-9A73-FACDAA8889B3}"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E0DB61-FA7A-44EF-9A73-FACDAA8889B3}"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E0DB61-FA7A-44EF-9A73-FACDAA8889B3}" type="slidenum">
              <a:rPr lang="en-US" smtClean="0"/>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E0DB61-FA7A-44EF-9A73-FACDAA8889B3}" type="slidenum">
              <a:rPr lang="en-US" smtClean="0"/>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E0DB61-FA7A-44EF-9A73-FACDAA8889B3}" type="slidenum">
              <a:rPr lang="en-US" smtClean="0"/>
              <a:pPr/>
              <a:t>34</a:t>
            </a:fld>
            <a:endParaRPr lang="en-US"/>
          </a:p>
        </p:txBody>
      </p:sp>
    </p:spTree>
    <p:extLst>
      <p:ext uri="{BB962C8B-B14F-4D97-AF65-F5344CB8AC3E}">
        <p14:creationId xmlns:p14="http://schemas.microsoft.com/office/powerpoint/2010/main" val="3074345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E0DB61-FA7A-44EF-9A73-FACDAA8889B3}" type="slidenum">
              <a:rPr lang="en-US" smtClean="0"/>
              <a:pPr/>
              <a:t>36</a:t>
            </a:fld>
            <a:endParaRPr lang="en-US"/>
          </a:p>
        </p:txBody>
      </p:sp>
    </p:spTree>
    <p:extLst>
      <p:ext uri="{BB962C8B-B14F-4D97-AF65-F5344CB8AC3E}">
        <p14:creationId xmlns:p14="http://schemas.microsoft.com/office/powerpoint/2010/main" val="3074345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OVERVIEW OF FLORIDA'S COURT SYSTEM</a:t>
            </a:r>
          </a:p>
        </p:txBody>
      </p:sp>
      <p:sp>
        <p:nvSpPr>
          <p:cNvPr id="5" name="Rectangle 3"/>
          <p:cNvSpPr>
            <a:spLocks noGrp="1" noChangeArrowheads="1"/>
          </p:cNvSpPr>
          <p:nvPr>
            <p:ph type="dt" idx="1"/>
          </p:nvPr>
        </p:nvSpPr>
        <p:spPr>
          <a:ln/>
        </p:spPr>
        <p:txBody>
          <a:bodyPr/>
          <a:lstStyle/>
          <a:p>
            <a:fld id="{0766E56D-54FD-44BD-9A58-8F3FF863CF72}" type="datetime1">
              <a:rPr lang="en-US"/>
              <a:pPr/>
              <a:t>3/2/2017</a:t>
            </a:fld>
            <a:endParaRPr lang="en-US"/>
          </a:p>
        </p:txBody>
      </p:sp>
      <p:sp>
        <p:nvSpPr>
          <p:cNvPr id="7" name="Rectangle 7"/>
          <p:cNvSpPr>
            <a:spLocks noGrp="1" noChangeArrowheads="1"/>
          </p:cNvSpPr>
          <p:nvPr>
            <p:ph type="sldNum" sz="quarter" idx="5"/>
          </p:nvPr>
        </p:nvSpPr>
        <p:spPr>
          <a:ln/>
        </p:spPr>
        <p:txBody>
          <a:bodyPr/>
          <a:lstStyle/>
          <a:p>
            <a:fld id="{13A0B119-7B67-4668-AF72-C6CBAF1F5842}" type="slidenum">
              <a:rPr lang="en-US"/>
              <a:pPr/>
              <a:t>37</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OVERVIEW OF FLORIDA'S COURT SYSTEM</a:t>
            </a:r>
          </a:p>
        </p:txBody>
      </p:sp>
      <p:sp>
        <p:nvSpPr>
          <p:cNvPr id="5" name="Rectangle 3"/>
          <p:cNvSpPr>
            <a:spLocks noGrp="1" noChangeArrowheads="1"/>
          </p:cNvSpPr>
          <p:nvPr>
            <p:ph type="dt" idx="1"/>
          </p:nvPr>
        </p:nvSpPr>
        <p:spPr>
          <a:ln/>
        </p:spPr>
        <p:txBody>
          <a:bodyPr/>
          <a:lstStyle/>
          <a:p>
            <a:fld id="{EC7F4BA7-576A-4291-AECA-C3891558BFD7}" type="datetime1">
              <a:rPr lang="en-US"/>
              <a:pPr/>
              <a:t>3/2/2017</a:t>
            </a:fld>
            <a:endParaRPr lang="en-US"/>
          </a:p>
        </p:txBody>
      </p:sp>
      <p:sp>
        <p:nvSpPr>
          <p:cNvPr id="7" name="Rectangle 7"/>
          <p:cNvSpPr>
            <a:spLocks noGrp="1" noChangeArrowheads="1"/>
          </p:cNvSpPr>
          <p:nvPr>
            <p:ph type="sldNum" sz="quarter" idx="5"/>
          </p:nvPr>
        </p:nvSpPr>
        <p:spPr>
          <a:ln/>
        </p:spPr>
        <p:txBody>
          <a:bodyPr/>
          <a:lstStyle/>
          <a:p>
            <a:fld id="{21F6DCFD-6BEE-4EAE-9D2D-6C6DDF4BF38D}" type="slidenum">
              <a:rPr lang="en-US"/>
              <a:pPr/>
              <a:t>38</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872282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77838" indent="-299168">
              <a:defRPr>
                <a:solidFill>
                  <a:schemeClr val="tx1"/>
                </a:solidFill>
                <a:latin typeface="Verdana" pitchFamily="34" charset="0"/>
              </a:defRPr>
            </a:lvl2pPr>
            <a:lvl3pPr marL="1196673" indent="-239334">
              <a:defRPr>
                <a:solidFill>
                  <a:schemeClr val="tx1"/>
                </a:solidFill>
                <a:latin typeface="Verdana" pitchFamily="34" charset="0"/>
              </a:defRPr>
            </a:lvl3pPr>
            <a:lvl4pPr marL="1675342" indent="-239334">
              <a:defRPr>
                <a:solidFill>
                  <a:schemeClr val="tx1"/>
                </a:solidFill>
                <a:latin typeface="Verdana" pitchFamily="34" charset="0"/>
              </a:defRPr>
            </a:lvl4pPr>
            <a:lvl5pPr marL="2154012" indent="-239334">
              <a:defRPr>
                <a:solidFill>
                  <a:schemeClr val="tx1"/>
                </a:solidFill>
                <a:latin typeface="Verdana" pitchFamily="34" charset="0"/>
              </a:defRPr>
            </a:lvl5pPr>
            <a:lvl6pPr marL="2632680" indent="-239334" eaLnBrk="0" fontAlgn="base" hangingPunct="0">
              <a:spcBef>
                <a:spcPct val="0"/>
              </a:spcBef>
              <a:spcAft>
                <a:spcPct val="0"/>
              </a:spcAft>
              <a:defRPr>
                <a:solidFill>
                  <a:schemeClr val="tx1"/>
                </a:solidFill>
                <a:latin typeface="Verdana" pitchFamily="34" charset="0"/>
              </a:defRPr>
            </a:lvl6pPr>
            <a:lvl7pPr marL="3111350" indent="-239334" eaLnBrk="0" fontAlgn="base" hangingPunct="0">
              <a:spcBef>
                <a:spcPct val="0"/>
              </a:spcBef>
              <a:spcAft>
                <a:spcPct val="0"/>
              </a:spcAft>
              <a:defRPr>
                <a:solidFill>
                  <a:schemeClr val="tx1"/>
                </a:solidFill>
                <a:latin typeface="Verdana" pitchFamily="34" charset="0"/>
              </a:defRPr>
            </a:lvl7pPr>
            <a:lvl8pPr marL="3590019" indent="-239334" eaLnBrk="0" fontAlgn="base" hangingPunct="0">
              <a:spcBef>
                <a:spcPct val="0"/>
              </a:spcBef>
              <a:spcAft>
                <a:spcPct val="0"/>
              </a:spcAft>
              <a:defRPr>
                <a:solidFill>
                  <a:schemeClr val="tx1"/>
                </a:solidFill>
                <a:latin typeface="Verdana" pitchFamily="34" charset="0"/>
              </a:defRPr>
            </a:lvl8pPr>
            <a:lvl9pPr marL="4068688" indent="-239334" eaLnBrk="0" fontAlgn="base" hangingPunct="0">
              <a:spcBef>
                <a:spcPct val="0"/>
              </a:spcBef>
              <a:spcAft>
                <a:spcPct val="0"/>
              </a:spcAft>
              <a:defRPr>
                <a:solidFill>
                  <a:schemeClr val="tx1"/>
                </a:solidFill>
                <a:latin typeface="Verdana" pitchFamily="34" charset="0"/>
              </a:defRPr>
            </a:lvl9pPr>
          </a:lstStyle>
          <a:p>
            <a:fld id="{6CEFB89E-5E33-4479-A968-BFC5D9451691}" type="slidenum">
              <a:rPr lang="en-US">
                <a:latin typeface="Arial" charset="0"/>
              </a:rPr>
              <a:pPr/>
              <a:t>39</a:t>
            </a:fld>
            <a:endParaRPr lang="en-US">
              <a:latin typeface="Arial"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77838" indent="-299168">
              <a:defRPr>
                <a:solidFill>
                  <a:schemeClr val="tx1"/>
                </a:solidFill>
                <a:latin typeface="Verdana" pitchFamily="34" charset="0"/>
              </a:defRPr>
            </a:lvl2pPr>
            <a:lvl3pPr marL="1196673" indent="-239334">
              <a:defRPr>
                <a:solidFill>
                  <a:schemeClr val="tx1"/>
                </a:solidFill>
                <a:latin typeface="Verdana" pitchFamily="34" charset="0"/>
              </a:defRPr>
            </a:lvl3pPr>
            <a:lvl4pPr marL="1675342" indent="-239334">
              <a:defRPr>
                <a:solidFill>
                  <a:schemeClr val="tx1"/>
                </a:solidFill>
                <a:latin typeface="Verdana" pitchFamily="34" charset="0"/>
              </a:defRPr>
            </a:lvl4pPr>
            <a:lvl5pPr marL="2154012" indent="-239334">
              <a:defRPr>
                <a:solidFill>
                  <a:schemeClr val="tx1"/>
                </a:solidFill>
                <a:latin typeface="Verdana" pitchFamily="34" charset="0"/>
              </a:defRPr>
            </a:lvl5pPr>
            <a:lvl6pPr marL="2632680" indent="-239334" eaLnBrk="0" fontAlgn="base" hangingPunct="0">
              <a:spcBef>
                <a:spcPct val="0"/>
              </a:spcBef>
              <a:spcAft>
                <a:spcPct val="0"/>
              </a:spcAft>
              <a:defRPr>
                <a:solidFill>
                  <a:schemeClr val="tx1"/>
                </a:solidFill>
                <a:latin typeface="Verdana" pitchFamily="34" charset="0"/>
              </a:defRPr>
            </a:lvl6pPr>
            <a:lvl7pPr marL="3111350" indent="-239334" eaLnBrk="0" fontAlgn="base" hangingPunct="0">
              <a:spcBef>
                <a:spcPct val="0"/>
              </a:spcBef>
              <a:spcAft>
                <a:spcPct val="0"/>
              </a:spcAft>
              <a:defRPr>
                <a:solidFill>
                  <a:schemeClr val="tx1"/>
                </a:solidFill>
                <a:latin typeface="Verdana" pitchFamily="34" charset="0"/>
              </a:defRPr>
            </a:lvl7pPr>
            <a:lvl8pPr marL="3590019" indent="-239334" eaLnBrk="0" fontAlgn="base" hangingPunct="0">
              <a:spcBef>
                <a:spcPct val="0"/>
              </a:spcBef>
              <a:spcAft>
                <a:spcPct val="0"/>
              </a:spcAft>
              <a:defRPr>
                <a:solidFill>
                  <a:schemeClr val="tx1"/>
                </a:solidFill>
                <a:latin typeface="Verdana" pitchFamily="34" charset="0"/>
              </a:defRPr>
            </a:lvl8pPr>
            <a:lvl9pPr marL="4068688" indent="-239334" eaLnBrk="0" fontAlgn="base" hangingPunct="0">
              <a:spcBef>
                <a:spcPct val="0"/>
              </a:spcBef>
              <a:spcAft>
                <a:spcPct val="0"/>
              </a:spcAft>
              <a:defRPr>
                <a:solidFill>
                  <a:schemeClr val="tx1"/>
                </a:solidFill>
                <a:latin typeface="Verdana" pitchFamily="34" charset="0"/>
              </a:defRPr>
            </a:lvl9pPr>
          </a:lstStyle>
          <a:p>
            <a:fld id="{94BB57B2-A8B5-42AE-BECF-D7BCF939CE2E}" type="slidenum">
              <a:rPr lang="en-US">
                <a:latin typeface="Arial" charset="0"/>
              </a:rPr>
              <a:pPr/>
              <a:t>40</a:t>
            </a:fld>
            <a:endParaRPr lang="en-US">
              <a:latin typeface="Arial"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u="sng"/>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77838" indent="-299168">
              <a:defRPr>
                <a:solidFill>
                  <a:schemeClr val="tx1"/>
                </a:solidFill>
                <a:latin typeface="Verdana" pitchFamily="34" charset="0"/>
              </a:defRPr>
            </a:lvl2pPr>
            <a:lvl3pPr marL="1196673" indent="-239334">
              <a:defRPr>
                <a:solidFill>
                  <a:schemeClr val="tx1"/>
                </a:solidFill>
                <a:latin typeface="Verdana" pitchFamily="34" charset="0"/>
              </a:defRPr>
            </a:lvl3pPr>
            <a:lvl4pPr marL="1675342" indent="-239334">
              <a:defRPr>
                <a:solidFill>
                  <a:schemeClr val="tx1"/>
                </a:solidFill>
                <a:latin typeface="Verdana" pitchFamily="34" charset="0"/>
              </a:defRPr>
            </a:lvl4pPr>
            <a:lvl5pPr marL="2154012" indent="-239334">
              <a:defRPr>
                <a:solidFill>
                  <a:schemeClr val="tx1"/>
                </a:solidFill>
                <a:latin typeface="Verdana" pitchFamily="34" charset="0"/>
              </a:defRPr>
            </a:lvl5pPr>
            <a:lvl6pPr marL="2632680" indent="-239334" eaLnBrk="0" fontAlgn="base" hangingPunct="0">
              <a:spcBef>
                <a:spcPct val="0"/>
              </a:spcBef>
              <a:spcAft>
                <a:spcPct val="0"/>
              </a:spcAft>
              <a:defRPr>
                <a:solidFill>
                  <a:schemeClr val="tx1"/>
                </a:solidFill>
                <a:latin typeface="Verdana" pitchFamily="34" charset="0"/>
              </a:defRPr>
            </a:lvl6pPr>
            <a:lvl7pPr marL="3111350" indent="-239334" eaLnBrk="0" fontAlgn="base" hangingPunct="0">
              <a:spcBef>
                <a:spcPct val="0"/>
              </a:spcBef>
              <a:spcAft>
                <a:spcPct val="0"/>
              </a:spcAft>
              <a:defRPr>
                <a:solidFill>
                  <a:schemeClr val="tx1"/>
                </a:solidFill>
                <a:latin typeface="Verdana" pitchFamily="34" charset="0"/>
              </a:defRPr>
            </a:lvl7pPr>
            <a:lvl8pPr marL="3590019" indent="-239334" eaLnBrk="0" fontAlgn="base" hangingPunct="0">
              <a:spcBef>
                <a:spcPct val="0"/>
              </a:spcBef>
              <a:spcAft>
                <a:spcPct val="0"/>
              </a:spcAft>
              <a:defRPr>
                <a:solidFill>
                  <a:schemeClr val="tx1"/>
                </a:solidFill>
                <a:latin typeface="Verdana" pitchFamily="34" charset="0"/>
              </a:defRPr>
            </a:lvl8pPr>
            <a:lvl9pPr marL="4068688" indent="-239334" eaLnBrk="0" fontAlgn="base" hangingPunct="0">
              <a:spcBef>
                <a:spcPct val="0"/>
              </a:spcBef>
              <a:spcAft>
                <a:spcPct val="0"/>
              </a:spcAft>
              <a:defRPr>
                <a:solidFill>
                  <a:schemeClr val="tx1"/>
                </a:solidFill>
                <a:latin typeface="Verdana" pitchFamily="34" charset="0"/>
              </a:defRPr>
            </a:lvl9pPr>
          </a:lstStyle>
          <a:p>
            <a:fld id="{6B09BFBF-BA6E-4634-9F74-87C2D8877911}" type="slidenum">
              <a:rPr lang="en-US">
                <a:latin typeface="Arial" charset="0"/>
              </a:rPr>
              <a:pPr/>
              <a:t>41</a:t>
            </a:fld>
            <a:endParaRPr 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77838" indent="-299168">
              <a:defRPr>
                <a:solidFill>
                  <a:schemeClr val="tx1"/>
                </a:solidFill>
                <a:latin typeface="Verdana" pitchFamily="34" charset="0"/>
              </a:defRPr>
            </a:lvl2pPr>
            <a:lvl3pPr marL="1196673" indent="-239334">
              <a:defRPr>
                <a:solidFill>
                  <a:schemeClr val="tx1"/>
                </a:solidFill>
                <a:latin typeface="Verdana" pitchFamily="34" charset="0"/>
              </a:defRPr>
            </a:lvl3pPr>
            <a:lvl4pPr marL="1675342" indent="-239334">
              <a:defRPr>
                <a:solidFill>
                  <a:schemeClr val="tx1"/>
                </a:solidFill>
                <a:latin typeface="Verdana" pitchFamily="34" charset="0"/>
              </a:defRPr>
            </a:lvl4pPr>
            <a:lvl5pPr marL="2154012" indent="-239334">
              <a:defRPr>
                <a:solidFill>
                  <a:schemeClr val="tx1"/>
                </a:solidFill>
                <a:latin typeface="Verdana" pitchFamily="34" charset="0"/>
              </a:defRPr>
            </a:lvl5pPr>
            <a:lvl6pPr marL="2632680" indent="-239334" eaLnBrk="0" fontAlgn="base" hangingPunct="0">
              <a:spcBef>
                <a:spcPct val="0"/>
              </a:spcBef>
              <a:spcAft>
                <a:spcPct val="0"/>
              </a:spcAft>
              <a:defRPr>
                <a:solidFill>
                  <a:schemeClr val="tx1"/>
                </a:solidFill>
                <a:latin typeface="Verdana" pitchFamily="34" charset="0"/>
              </a:defRPr>
            </a:lvl6pPr>
            <a:lvl7pPr marL="3111350" indent="-239334" eaLnBrk="0" fontAlgn="base" hangingPunct="0">
              <a:spcBef>
                <a:spcPct val="0"/>
              </a:spcBef>
              <a:spcAft>
                <a:spcPct val="0"/>
              </a:spcAft>
              <a:defRPr>
                <a:solidFill>
                  <a:schemeClr val="tx1"/>
                </a:solidFill>
                <a:latin typeface="Verdana" pitchFamily="34" charset="0"/>
              </a:defRPr>
            </a:lvl7pPr>
            <a:lvl8pPr marL="3590019" indent="-239334" eaLnBrk="0" fontAlgn="base" hangingPunct="0">
              <a:spcBef>
                <a:spcPct val="0"/>
              </a:spcBef>
              <a:spcAft>
                <a:spcPct val="0"/>
              </a:spcAft>
              <a:defRPr>
                <a:solidFill>
                  <a:schemeClr val="tx1"/>
                </a:solidFill>
                <a:latin typeface="Verdana" pitchFamily="34" charset="0"/>
              </a:defRPr>
            </a:lvl8pPr>
            <a:lvl9pPr marL="4068688" indent="-239334" eaLnBrk="0" fontAlgn="base" hangingPunct="0">
              <a:spcBef>
                <a:spcPct val="0"/>
              </a:spcBef>
              <a:spcAft>
                <a:spcPct val="0"/>
              </a:spcAft>
              <a:defRPr>
                <a:solidFill>
                  <a:schemeClr val="tx1"/>
                </a:solidFill>
                <a:latin typeface="Verdana" pitchFamily="34" charset="0"/>
              </a:defRPr>
            </a:lvl9pPr>
          </a:lstStyle>
          <a:p>
            <a:fld id="{06CF6D68-9DC0-4F3E-AF4A-5647D6972C4B}" type="slidenum">
              <a:rPr lang="en-US">
                <a:latin typeface="Arial" charset="0"/>
              </a:rPr>
              <a:pPr/>
              <a:t>42</a:t>
            </a:fld>
            <a:endParaRPr lang="en-US">
              <a:latin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u="sng"/>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77838" indent="-299168">
              <a:defRPr>
                <a:solidFill>
                  <a:schemeClr val="tx1"/>
                </a:solidFill>
                <a:latin typeface="Verdana" pitchFamily="34" charset="0"/>
              </a:defRPr>
            </a:lvl2pPr>
            <a:lvl3pPr marL="1196673" indent="-239334">
              <a:defRPr>
                <a:solidFill>
                  <a:schemeClr val="tx1"/>
                </a:solidFill>
                <a:latin typeface="Verdana" pitchFamily="34" charset="0"/>
              </a:defRPr>
            </a:lvl3pPr>
            <a:lvl4pPr marL="1675342" indent="-239334">
              <a:defRPr>
                <a:solidFill>
                  <a:schemeClr val="tx1"/>
                </a:solidFill>
                <a:latin typeface="Verdana" pitchFamily="34" charset="0"/>
              </a:defRPr>
            </a:lvl4pPr>
            <a:lvl5pPr marL="2154012" indent="-239334">
              <a:defRPr>
                <a:solidFill>
                  <a:schemeClr val="tx1"/>
                </a:solidFill>
                <a:latin typeface="Verdana" pitchFamily="34" charset="0"/>
              </a:defRPr>
            </a:lvl5pPr>
            <a:lvl6pPr marL="2632680" indent="-239334" eaLnBrk="0" fontAlgn="base" hangingPunct="0">
              <a:spcBef>
                <a:spcPct val="0"/>
              </a:spcBef>
              <a:spcAft>
                <a:spcPct val="0"/>
              </a:spcAft>
              <a:defRPr>
                <a:solidFill>
                  <a:schemeClr val="tx1"/>
                </a:solidFill>
                <a:latin typeface="Verdana" pitchFamily="34" charset="0"/>
              </a:defRPr>
            </a:lvl6pPr>
            <a:lvl7pPr marL="3111350" indent="-239334" eaLnBrk="0" fontAlgn="base" hangingPunct="0">
              <a:spcBef>
                <a:spcPct val="0"/>
              </a:spcBef>
              <a:spcAft>
                <a:spcPct val="0"/>
              </a:spcAft>
              <a:defRPr>
                <a:solidFill>
                  <a:schemeClr val="tx1"/>
                </a:solidFill>
                <a:latin typeface="Verdana" pitchFamily="34" charset="0"/>
              </a:defRPr>
            </a:lvl7pPr>
            <a:lvl8pPr marL="3590019" indent="-239334" eaLnBrk="0" fontAlgn="base" hangingPunct="0">
              <a:spcBef>
                <a:spcPct val="0"/>
              </a:spcBef>
              <a:spcAft>
                <a:spcPct val="0"/>
              </a:spcAft>
              <a:defRPr>
                <a:solidFill>
                  <a:schemeClr val="tx1"/>
                </a:solidFill>
                <a:latin typeface="Verdana" pitchFamily="34" charset="0"/>
              </a:defRPr>
            </a:lvl8pPr>
            <a:lvl9pPr marL="4068688" indent="-239334" eaLnBrk="0" fontAlgn="base" hangingPunct="0">
              <a:spcBef>
                <a:spcPct val="0"/>
              </a:spcBef>
              <a:spcAft>
                <a:spcPct val="0"/>
              </a:spcAft>
              <a:defRPr>
                <a:solidFill>
                  <a:schemeClr val="tx1"/>
                </a:solidFill>
                <a:latin typeface="Verdana" pitchFamily="34" charset="0"/>
              </a:defRPr>
            </a:lvl9pPr>
          </a:lstStyle>
          <a:p>
            <a:fld id="{715E1470-D5B0-4652-9AE9-FE2F37FF3A19}" type="slidenum">
              <a:rPr lang="en-US">
                <a:latin typeface="Arial" charset="0"/>
              </a:rPr>
              <a:pPr/>
              <a:t>43</a:t>
            </a:fld>
            <a:endParaRPr lang="en-US">
              <a:latin typeface="Arial"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b="1" u="sng"/>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9994445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313098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923649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365448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39A6CB5-AA47-46FD-8074-22ABDBDBD635}" type="slidenum">
              <a:rPr lang="en-US" smtClean="0"/>
              <a:pPr/>
              <a:t>53</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EA7383F-A2D4-4139-8F19-B0C0092F3A0E}" type="slidenum">
              <a:rPr lang="en-US" smtClean="0"/>
              <a:pPr/>
              <a:t>8</a:t>
            </a:fld>
            <a:endParaRPr lang="en-US"/>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r>
              <a:rPr lang="en-US"/>
              <a:t>the house is very big</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892F202-4571-45EC-ACCE-52F7088A4EFB}" type="slidenum">
              <a:rPr lang="en-US" smtClean="0"/>
              <a:pPr/>
              <a:t>54</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0C16B6C-F10D-4A77-95F1-C4498F579821}" type="slidenum">
              <a:rPr lang="en-US" smtClean="0"/>
              <a:pPr/>
              <a:t>55</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F1EC556-BB4E-47BF-8322-D65FA32E6ACC}" type="slidenum">
              <a:rPr lang="en-US" smtClean="0"/>
              <a:pPr/>
              <a:t>57</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96423B2-CF3D-42B7-B01F-8943B5922420}" type="slidenum">
              <a:rPr lang="en-US" smtClean="0"/>
              <a:pPr/>
              <a:t>58</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282DD4B-1F50-45AA-9DB1-F66962874C4C}" type="slidenum">
              <a:rPr lang="en-US" smtClean="0"/>
              <a:pPr/>
              <a:t>59</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a:p>
        </p:txBody>
      </p:sp>
      <p:sp>
        <p:nvSpPr>
          <p:cNvPr id="75780" name="Slide Number Placeholder 3"/>
          <p:cNvSpPr>
            <a:spLocks noGrp="1"/>
          </p:cNvSpPr>
          <p:nvPr>
            <p:ph type="sldNum" sz="quarter" idx="5"/>
          </p:nvPr>
        </p:nvSpPr>
        <p:spPr>
          <a:noFill/>
        </p:spPr>
        <p:txBody>
          <a:bodyPr/>
          <a:lstStyle/>
          <a:p>
            <a:fld id="{AD1FD529-75D7-4A3C-952F-0F1552F0BF62}" type="slidenum">
              <a:rPr lang="en-US" smtClean="0"/>
              <a:pPr/>
              <a:t>60</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F87604D-59C1-41EC-811F-64E0B9F002F8}" type="slidenum">
              <a:rPr lang="en-US" smtClean="0"/>
              <a:pPr/>
              <a:t>61</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272E78B-FEB7-496B-BB0E-01D941EA9856}" type="slidenum">
              <a:rPr lang="en-US" smtClean="0"/>
              <a:pPr/>
              <a:t>62</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C34699C9-D4E4-4AA5-B282-FA0B966FA25B}" type="slidenum">
              <a:rPr lang="en-US" smtClean="0"/>
              <a:pPr/>
              <a:t>63</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EA7383F-A2D4-4139-8F19-B0C0092F3A0E}" type="slidenum">
              <a:rPr lang="en-US" smtClean="0"/>
              <a:pPr/>
              <a:t>9</a:t>
            </a:fld>
            <a:endParaRPr lang="en-US"/>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r>
              <a:rPr lang="en-US"/>
              <a:t>the house is very big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EA7383F-A2D4-4139-8F19-B0C0092F3A0E}" type="slidenum">
              <a:rPr lang="en-US" smtClean="0"/>
              <a:pPr/>
              <a:t>10</a:t>
            </a:fld>
            <a:endParaRPr lang="en-US"/>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r>
              <a:rPr lang="en-US"/>
              <a:t>the house is very big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591EBC9-E20A-4C54-AEF4-9302AC645D1D}" type="slidenum">
              <a:rPr lang="en-US" smtClean="0"/>
              <a:pPr/>
              <a:t>11</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8882045-63B1-4C6F-ADD7-1EA3647D44BE}" type="slidenum">
              <a:rPr lang="en-US" smtClean="0"/>
              <a:pPr/>
              <a:t>14</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9559CB7-ED31-4296-89FC-BA5DF50F408A}" type="slidenum">
              <a:rPr lang="en-US" smtClean="0"/>
              <a:pPr/>
              <a:t>15</a:t>
            </a:fld>
            <a:endParaRPr lang="en-US"/>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A5E2E3-4D3E-4F5A-BDA7-979C46830C56}" type="datetime1">
              <a:rPr lang="en-US" smtClean="0"/>
              <a:pPr/>
              <a:t>3/2/2017</a:t>
            </a:fld>
            <a:endParaRPr lang="en-US"/>
          </a:p>
        </p:txBody>
      </p:sp>
      <p:sp>
        <p:nvSpPr>
          <p:cNvPr id="5" name="Footer Placeholder 4"/>
          <p:cNvSpPr>
            <a:spLocks noGrp="1"/>
          </p:cNvSpPr>
          <p:nvPr>
            <p:ph type="ftr" sz="quarter" idx="11"/>
          </p:nvPr>
        </p:nvSpPr>
        <p:spPr/>
        <p:txBody>
          <a:bodyPr/>
          <a:lstStyle/>
          <a:p>
            <a:r>
              <a:rPr lang="fr-FR"/>
              <a:t>de la mora solutions inc.</a:t>
            </a:r>
            <a:endParaRPr lang="en-US"/>
          </a:p>
        </p:txBody>
      </p:sp>
      <p:sp>
        <p:nvSpPr>
          <p:cNvPr id="6" name="Slide Number Placeholder 5"/>
          <p:cNvSpPr>
            <a:spLocks noGrp="1"/>
          </p:cNvSpPr>
          <p:nvPr>
            <p:ph type="sldNum" sz="quarter" idx="12"/>
          </p:nvPr>
        </p:nvSpPr>
        <p:spPr/>
        <p:txBody>
          <a:bodyPr/>
          <a:lstStyle/>
          <a:p>
            <a:fld id="{E35E8B97-7D14-471B-823F-7F7B0FAE3FAB}" type="slidenum">
              <a:rPr lang="en-US" smtClean="0"/>
              <a:pPr/>
              <a:t>‹#›</a:t>
            </a:fld>
            <a:endParaRPr lang="en-US"/>
          </a:p>
        </p:txBody>
      </p:sp>
    </p:spTree>
    <p:extLst>
      <p:ext uri="{BB962C8B-B14F-4D97-AF65-F5344CB8AC3E}">
        <p14:creationId xmlns:p14="http://schemas.microsoft.com/office/powerpoint/2010/main" val="831916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48398-A7B3-4A32-B4EF-74A7ABCF1ADE}" type="datetime1">
              <a:rPr lang="en-US" smtClean="0"/>
              <a:pPr/>
              <a:t>3/2/2017</a:t>
            </a:fld>
            <a:endParaRPr lang="en-US"/>
          </a:p>
        </p:txBody>
      </p:sp>
      <p:sp>
        <p:nvSpPr>
          <p:cNvPr id="5" name="Footer Placeholder 4"/>
          <p:cNvSpPr>
            <a:spLocks noGrp="1"/>
          </p:cNvSpPr>
          <p:nvPr>
            <p:ph type="ftr" sz="quarter" idx="11"/>
          </p:nvPr>
        </p:nvSpPr>
        <p:spPr/>
        <p:txBody>
          <a:bodyPr/>
          <a:lstStyle/>
          <a:p>
            <a:r>
              <a:rPr lang="fr-FR"/>
              <a:t>de la mora solutions inc.</a:t>
            </a:r>
            <a:endParaRPr lang="en-US"/>
          </a:p>
        </p:txBody>
      </p:sp>
      <p:sp>
        <p:nvSpPr>
          <p:cNvPr id="6" name="Slide Number Placeholder 5"/>
          <p:cNvSpPr>
            <a:spLocks noGrp="1"/>
          </p:cNvSpPr>
          <p:nvPr>
            <p:ph type="sldNum" sz="quarter" idx="12"/>
          </p:nvPr>
        </p:nvSpPr>
        <p:spPr/>
        <p:txBody>
          <a:bodyPr/>
          <a:lstStyle/>
          <a:p>
            <a:fld id="{E35E8B97-7D14-471B-823F-7F7B0FAE3FAB}" type="slidenum">
              <a:rPr lang="en-US" smtClean="0"/>
              <a:pPr/>
              <a:t>‹#›</a:t>
            </a:fld>
            <a:endParaRPr lang="en-US"/>
          </a:p>
        </p:txBody>
      </p:sp>
    </p:spTree>
    <p:extLst>
      <p:ext uri="{BB962C8B-B14F-4D97-AF65-F5344CB8AC3E}">
        <p14:creationId xmlns:p14="http://schemas.microsoft.com/office/powerpoint/2010/main" val="2109924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B3CEBC-C082-437E-AA45-90F7CB32114D}" type="datetime1">
              <a:rPr lang="en-US" smtClean="0"/>
              <a:pPr/>
              <a:t>3/2/2017</a:t>
            </a:fld>
            <a:endParaRPr lang="en-US"/>
          </a:p>
        </p:txBody>
      </p:sp>
      <p:sp>
        <p:nvSpPr>
          <p:cNvPr id="5" name="Footer Placeholder 4"/>
          <p:cNvSpPr>
            <a:spLocks noGrp="1"/>
          </p:cNvSpPr>
          <p:nvPr>
            <p:ph type="ftr" sz="quarter" idx="11"/>
          </p:nvPr>
        </p:nvSpPr>
        <p:spPr/>
        <p:txBody>
          <a:bodyPr/>
          <a:lstStyle/>
          <a:p>
            <a:r>
              <a:rPr lang="fr-FR"/>
              <a:t>de la mora solutions inc.</a:t>
            </a:r>
            <a:endParaRPr lang="en-US"/>
          </a:p>
        </p:txBody>
      </p:sp>
      <p:sp>
        <p:nvSpPr>
          <p:cNvPr id="6" name="Slide Number Placeholder 5"/>
          <p:cNvSpPr>
            <a:spLocks noGrp="1"/>
          </p:cNvSpPr>
          <p:nvPr>
            <p:ph type="sldNum" sz="quarter" idx="12"/>
          </p:nvPr>
        </p:nvSpPr>
        <p:spPr/>
        <p:txBody>
          <a:bodyPr/>
          <a:lstStyle/>
          <a:p>
            <a:fld id="{E35E8B97-7D14-471B-823F-7F7B0FAE3FAB}" type="slidenum">
              <a:rPr lang="en-US" smtClean="0"/>
              <a:pPr/>
              <a:t>‹#›</a:t>
            </a:fld>
            <a:endParaRPr lang="en-US"/>
          </a:p>
        </p:txBody>
      </p:sp>
    </p:spTree>
    <p:extLst>
      <p:ext uri="{BB962C8B-B14F-4D97-AF65-F5344CB8AC3E}">
        <p14:creationId xmlns:p14="http://schemas.microsoft.com/office/powerpoint/2010/main" val="2839161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ClipArt Placeholder 2"/>
          <p:cNvSpPr>
            <a:spLocks noGrp="1"/>
          </p:cNvSpPr>
          <p:nvPr>
            <p:ph type="clipArt" sz="half" idx="1"/>
          </p:nvPr>
        </p:nvSpPr>
        <p:spPr>
          <a:xfrm>
            <a:off x="2819400" y="1981200"/>
            <a:ext cx="2971800" cy="4114800"/>
          </a:xfrm>
        </p:spPr>
        <p:txBody>
          <a:bodyPr/>
          <a:lstStyle/>
          <a:p>
            <a:pPr lvl="0"/>
            <a:endParaRPr lang="en-US" noProof="0"/>
          </a:p>
        </p:txBody>
      </p:sp>
      <p:sp>
        <p:nvSpPr>
          <p:cNvPr id="4" name="Text Placeholder 3"/>
          <p:cNvSpPr>
            <a:spLocks noGrp="1"/>
          </p:cNvSpPr>
          <p:nvPr>
            <p:ph type="body"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663E7C83-179B-4CCF-9C6C-FC4D67D38A69}" type="datetime1">
              <a:rPr lang="en-US" smtClean="0"/>
              <a:pPr>
                <a:defRPr/>
              </a:pPr>
              <a:t>3/2/2017</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de la mora solutions inc.</a:t>
            </a:r>
          </a:p>
        </p:txBody>
      </p:sp>
      <p:sp>
        <p:nvSpPr>
          <p:cNvPr id="7" name="Rectangle 7"/>
          <p:cNvSpPr>
            <a:spLocks noGrp="1" noChangeArrowheads="1"/>
          </p:cNvSpPr>
          <p:nvPr>
            <p:ph type="sldNum" sz="quarter" idx="12"/>
          </p:nvPr>
        </p:nvSpPr>
        <p:spPr>
          <a:ln/>
        </p:spPr>
        <p:txBody>
          <a:bodyPr/>
          <a:lstStyle>
            <a:lvl1pPr>
              <a:defRPr/>
            </a:lvl1pPr>
          </a:lstStyle>
          <a:p>
            <a:pPr>
              <a:defRPr/>
            </a:pPr>
            <a:fld id="{2CE3957B-90E2-4E57-A462-ED6EE3DECC7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C6FD0E2A-8E84-4B27-AA42-8372C54CDD72}" type="datetime1">
              <a:rPr lang="en-US" smtClean="0"/>
              <a:pPr>
                <a:defRPr/>
              </a:pPr>
              <a:t>3/2/2017</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de la mora solutions inc.</a:t>
            </a:r>
          </a:p>
        </p:txBody>
      </p:sp>
      <p:sp>
        <p:nvSpPr>
          <p:cNvPr id="7" name="Rectangle 7"/>
          <p:cNvSpPr>
            <a:spLocks noGrp="1" noChangeArrowheads="1"/>
          </p:cNvSpPr>
          <p:nvPr>
            <p:ph type="sldNum" sz="quarter" idx="12"/>
          </p:nvPr>
        </p:nvSpPr>
        <p:spPr>
          <a:ln/>
        </p:spPr>
        <p:txBody>
          <a:bodyPr/>
          <a:lstStyle>
            <a:lvl1pPr>
              <a:defRPr/>
            </a:lvl1pPr>
          </a:lstStyle>
          <a:p>
            <a:pPr>
              <a:defRPr/>
            </a:pPr>
            <a:fld id="{C96AEFBA-C0CE-406A-830A-E3C3DD7493AB}" type="slidenum">
              <a:rPr lang="en-US"/>
              <a:pPr>
                <a:defRPr/>
              </a:pPr>
              <a:t>‹#›</a:t>
            </a:fld>
            <a:endParaRPr lang="en-US"/>
          </a:p>
        </p:txBody>
      </p:sp>
    </p:spTree>
    <p:extLst>
      <p:ext uri="{BB962C8B-B14F-4D97-AF65-F5344CB8AC3E}">
        <p14:creationId xmlns:p14="http://schemas.microsoft.com/office/powerpoint/2010/main" val="211651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F5B89D-EC18-4D69-B44E-D93295010B78}" type="datetime1">
              <a:rPr lang="en-US" smtClean="0"/>
              <a:pPr/>
              <a:t>3/2/2017</a:t>
            </a:fld>
            <a:endParaRPr lang="en-US"/>
          </a:p>
        </p:txBody>
      </p:sp>
      <p:sp>
        <p:nvSpPr>
          <p:cNvPr id="5" name="Footer Placeholder 4"/>
          <p:cNvSpPr>
            <a:spLocks noGrp="1"/>
          </p:cNvSpPr>
          <p:nvPr>
            <p:ph type="ftr" sz="quarter" idx="11"/>
          </p:nvPr>
        </p:nvSpPr>
        <p:spPr/>
        <p:txBody>
          <a:bodyPr/>
          <a:lstStyle/>
          <a:p>
            <a:r>
              <a:rPr lang="fr-FR"/>
              <a:t>de la mora solutions inc.</a:t>
            </a:r>
            <a:endParaRPr lang="en-US"/>
          </a:p>
        </p:txBody>
      </p:sp>
      <p:sp>
        <p:nvSpPr>
          <p:cNvPr id="6" name="Slide Number Placeholder 5"/>
          <p:cNvSpPr>
            <a:spLocks noGrp="1"/>
          </p:cNvSpPr>
          <p:nvPr>
            <p:ph type="sldNum" sz="quarter" idx="12"/>
          </p:nvPr>
        </p:nvSpPr>
        <p:spPr/>
        <p:txBody>
          <a:bodyPr/>
          <a:lstStyle/>
          <a:p>
            <a:fld id="{E35E8B97-7D14-471B-823F-7F7B0FAE3FAB}" type="slidenum">
              <a:rPr lang="en-US" smtClean="0"/>
              <a:pPr/>
              <a:t>‹#›</a:t>
            </a:fld>
            <a:endParaRPr lang="en-US"/>
          </a:p>
        </p:txBody>
      </p:sp>
    </p:spTree>
    <p:extLst>
      <p:ext uri="{BB962C8B-B14F-4D97-AF65-F5344CB8AC3E}">
        <p14:creationId xmlns:p14="http://schemas.microsoft.com/office/powerpoint/2010/main" val="287435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9C78F5-1781-4882-8377-D3CE2CB56559}" type="datetime1">
              <a:rPr lang="en-US" smtClean="0"/>
              <a:pPr/>
              <a:t>3/2/2017</a:t>
            </a:fld>
            <a:endParaRPr lang="en-US"/>
          </a:p>
        </p:txBody>
      </p:sp>
      <p:sp>
        <p:nvSpPr>
          <p:cNvPr id="5" name="Footer Placeholder 4"/>
          <p:cNvSpPr>
            <a:spLocks noGrp="1"/>
          </p:cNvSpPr>
          <p:nvPr>
            <p:ph type="ftr" sz="quarter" idx="11"/>
          </p:nvPr>
        </p:nvSpPr>
        <p:spPr/>
        <p:txBody>
          <a:bodyPr/>
          <a:lstStyle/>
          <a:p>
            <a:r>
              <a:rPr lang="fr-FR"/>
              <a:t>de la mora solutions inc.</a:t>
            </a:r>
            <a:endParaRPr lang="en-US"/>
          </a:p>
        </p:txBody>
      </p:sp>
      <p:sp>
        <p:nvSpPr>
          <p:cNvPr id="6" name="Slide Number Placeholder 5"/>
          <p:cNvSpPr>
            <a:spLocks noGrp="1"/>
          </p:cNvSpPr>
          <p:nvPr>
            <p:ph type="sldNum" sz="quarter" idx="12"/>
          </p:nvPr>
        </p:nvSpPr>
        <p:spPr/>
        <p:txBody>
          <a:bodyPr/>
          <a:lstStyle/>
          <a:p>
            <a:fld id="{E35E8B97-7D14-471B-823F-7F7B0FAE3FAB}" type="slidenum">
              <a:rPr lang="en-US" smtClean="0"/>
              <a:pPr/>
              <a:t>‹#›</a:t>
            </a:fld>
            <a:endParaRPr lang="en-US"/>
          </a:p>
        </p:txBody>
      </p:sp>
    </p:spTree>
    <p:extLst>
      <p:ext uri="{BB962C8B-B14F-4D97-AF65-F5344CB8AC3E}">
        <p14:creationId xmlns:p14="http://schemas.microsoft.com/office/powerpoint/2010/main" val="4061465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BF6438-83EE-4E83-998B-CEE27B741040}" type="datetime1">
              <a:rPr lang="en-US" smtClean="0"/>
              <a:pPr/>
              <a:t>3/2/2017</a:t>
            </a:fld>
            <a:endParaRPr lang="en-US"/>
          </a:p>
        </p:txBody>
      </p:sp>
      <p:sp>
        <p:nvSpPr>
          <p:cNvPr id="6" name="Footer Placeholder 5"/>
          <p:cNvSpPr>
            <a:spLocks noGrp="1"/>
          </p:cNvSpPr>
          <p:nvPr>
            <p:ph type="ftr" sz="quarter" idx="11"/>
          </p:nvPr>
        </p:nvSpPr>
        <p:spPr/>
        <p:txBody>
          <a:bodyPr/>
          <a:lstStyle/>
          <a:p>
            <a:r>
              <a:rPr lang="fr-FR"/>
              <a:t>de la mora solutions inc.</a:t>
            </a:r>
            <a:endParaRPr lang="en-US"/>
          </a:p>
        </p:txBody>
      </p:sp>
      <p:sp>
        <p:nvSpPr>
          <p:cNvPr id="7" name="Slide Number Placeholder 6"/>
          <p:cNvSpPr>
            <a:spLocks noGrp="1"/>
          </p:cNvSpPr>
          <p:nvPr>
            <p:ph type="sldNum" sz="quarter" idx="12"/>
          </p:nvPr>
        </p:nvSpPr>
        <p:spPr/>
        <p:txBody>
          <a:bodyPr/>
          <a:lstStyle/>
          <a:p>
            <a:fld id="{E35E8B97-7D14-471B-823F-7F7B0FAE3FAB}" type="slidenum">
              <a:rPr lang="en-US" smtClean="0"/>
              <a:pPr/>
              <a:t>‹#›</a:t>
            </a:fld>
            <a:endParaRPr lang="en-US"/>
          </a:p>
        </p:txBody>
      </p:sp>
    </p:spTree>
    <p:extLst>
      <p:ext uri="{BB962C8B-B14F-4D97-AF65-F5344CB8AC3E}">
        <p14:creationId xmlns:p14="http://schemas.microsoft.com/office/powerpoint/2010/main" val="36787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265D1D-C406-4E23-8422-A9337E446322}" type="datetime1">
              <a:rPr lang="en-US" smtClean="0"/>
              <a:pPr/>
              <a:t>3/2/2017</a:t>
            </a:fld>
            <a:endParaRPr lang="en-US"/>
          </a:p>
        </p:txBody>
      </p:sp>
      <p:sp>
        <p:nvSpPr>
          <p:cNvPr id="8" name="Footer Placeholder 7"/>
          <p:cNvSpPr>
            <a:spLocks noGrp="1"/>
          </p:cNvSpPr>
          <p:nvPr>
            <p:ph type="ftr" sz="quarter" idx="11"/>
          </p:nvPr>
        </p:nvSpPr>
        <p:spPr/>
        <p:txBody>
          <a:bodyPr/>
          <a:lstStyle/>
          <a:p>
            <a:r>
              <a:rPr lang="fr-FR"/>
              <a:t>de la mora solutions inc.</a:t>
            </a:r>
            <a:endParaRPr lang="en-US"/>
          </a:p>
        </p:txBody>
      </p:sp>
      <p:sp>
        <p:nvSpPr>
          <p:cNvPr id="9" name="Slide Number Placeholder 8"/>
          <p:cNvSpPr>
            <a:spLocks noGrp="1"/>
          </p:cNvSpPr>
          <p:nvPr>
            <p:ph type="sldNum" sz="quarter" idx="12"/>
          </p:nvPr>
        </p:nvSpPr>
        <p:spPr/>
        <p:txBody>
          <a:bodyPr/>
          <a:lstStyle/>
          <a:p>
            <a:fld id="{E35E8B97-7D14-471B-823F-7F7B0FAE3FAB}" type="slidenum">
              <a:rPr lang="en-US" smtClean="0"/>
              <a:pPr/>
              <a:t>‹#›</a:t>
            </a:fld>
            <a:endParaRPr lang="en-US"/>
          </a:p>
        </p:txBody>
      </p:sp>
    </p:spTree>
    <p:extLst>
      <p:ext uri="{BB962C8B-B14F-4D97-AF65-F5344CB8AC3E}">
        <p14:creationId xmlns:p14="http://schemas.microsoft.com/office/powerpoint/2010/main" val="1705356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3622C-2D73-41C3-914A-7DAD32A84EAA}" type="datetime1">
              <a:rPr lang="en-US" smtClean="0"/>
              <a:pPr/>
              <a:t>3/2/2017</a:t>
            </a:fld>
            <a:endParaRPr lang="en-US"/>
          </a:p>
        </p:txBody>
      </p:sp>
      <p:sp>
        <p:nvSpPr>
          <p:cNvPr id="4" name="Footer Placeholder 3"/>
          <p:cNvSpPr>
            <a:spLocks noGrp="1"/>
          </p:cNvSpPr>
          <p:nvPr>
            <p:ph type="ftr" sz="quarter" idx="11"/>
          </p:nvPr>
        </p:nvSpPr>
        <p:spPr/>
        <p:txBody>
          <a:bodyPr/>
          <a:lstStyle/>
          <a:p>
            <a:r>
              <a:rPr lang="fr-FR"/>
              <a:t>de la mora solutions inc.</a:t>
            </a:r>
            <a:endParaRPr lang="en-US"/>
          </a:p>
        </p:txBody>
      </p:sp>
      <p:sp>
        <p:nvSpPr>
          <p:cNvPr id="5" name="Slide Number Placeholder 4"/>
          <p:cNvSpPr>
            <a:spLocks noGrp="1"/>
          </p:cNvSpPr>
          <p:nvPr>
            <p:ph type="sldNum" sz="quarter" idx="12"/>
          </p:nvPr>
        </p:nvSpPr>
        <p:spPr/>
        <p:txBody>
          <a:bodyPr/>
          <a:lstStyle/>
          <a:p>
            <a:fld id="{E35E8B97-7D14-471B-823F-7F7B0FAE3FAB}" type="slidenum">
              <a:rPr lang="en-US" smtClean="0"/>
              <a:pPr/>
              <a:t>‹#›</a:t>
            </a:fld>
            <a:endParaRPr lang="en-US"/>
          </a:p>
        </p:txBody>
      </p:sp>
    </p:spTree>
    <p:extLst>
      <p:ext uri="{BB962C8B-B14F-4D97-AF65-F5344CB8AC3E}">
        <p14:creationId xmlns:p14="http://schemas.microsoft.com/office/powerpoint/2010/main" val="97807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F5B2-7147-4128-8B7C-74A42F0CFDEE}" type="datetime1">
              <a:rPr lang="en-US" smtClean="0"/>
              <a:pPr/>
              <a:t>3/2/2017</a:t>
            </a:fld>
            <a:endParaRPr lang="en-US"/>
          </a:p>
        </p:txBody>
      </p:sp>
      <p:sp>
        <p:nvSpPr>
          <p:cNvPr id="3" name="Footer Placeholder 2"/>
          <p:cNvSpPr>
            <a:spLocks noGrp="1"/>
          </p:cNvSpPr>
          <p:nvPr>
            <p:ph type="ftr" sz="quarter" idx="11"/>
          </p:nvPr>
        </p:nvSpPr>
        <p:spPr/>
        <p:txBody>
          <a:bodyPr/>
          <a:lstStyle/>
          <a:p>
            <a:r>
              <a:rPr lang="fr-FR"/>
              <a:t>de la mora solutions inc.</a:t>
            </a:r>
            <a:endParaRPr lang="en-US"/>
          </a:p>
        </p:txBody>
      </p:sp>
      <p:sp>
        <p:nvSpPr>
          <p:cNvPr id="4" name="Slide Number Placeholder 3"/>
          <p:cNvSpPr>
            <a:spLocks noGrp="1"/>
          </p:cNvSpPr>
          <p:nvPr>
            <p:ph type="sldNum" sz="quarter" idx="12"/>
          </p:nvPr>
        </p:nvSpPr>
        <p:spPr/>
        <p:txBody>
          <a:bodyPr/>
          <a:lstStyle/>
          <a:p>
            <a:fld id="{E35E8B97-7D14-471B-823F-7F7B0FAE3FAB}" type="slidenum">
              <a:rPr lang="en-US" smtClean="0"/>
              <a:pPr/>
              <a:t>‹#›</a:t>
            </a:fld>
            <a:endParaRPr lang="en-US"/>
          </a:p>
        </p:txBody>
      </p:sp>
    </p:spTree>
    <p:extLst>
      <p:ext uri="{BB962C8B-B14F-4D97-AF65-F5344CB8AC3E}">
        <p14:creationId xmlns:p14="http://schemas.microsoft.com/office/powerpoint/2010/main" val="275577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A1A603-3B79-44F9-BAA7-C2FB25A1A919}" type="datetime1">
              <a:rPr lang="en-US" smtClean="0"/>
              <a:pPr/>
              <a:t>3/2/2017</a:t>
            </a:fld>
            <a:endParaRPr lang="en-US"/>
          </a:p>
        </p:txBody>
      </p:sp>
      <p:sp>
        <p:nvSpPr>
          <p:cNvPr id="6" name="Footer Placeholder 5"/>
          <p:cNvSpPr>
            <a:spLocks noGrp="1"/>
          </p:cNvSpPr>
          <p:nvPr>
            <p:ph type="ftr" sz="quarter" idx="11"/>
          </p:nvPr>
        </p:nvSpPr>
        <p:spPr/>
        <p:txBody>
          <a:bodyPr/>
          <a:lstStyle/>
          <a:p>
            <a:r>
              <a:rPr lang="fr-FR"/>
              <a:t>de la mora solutions inc.</a:t>
            </a:r>
            <a:endParaRPr lang="en-US"/>
          </a:p>
        </p:txBody>
      </p:sp>
      <p:sp>
        <p:nvSpPr>
          <p:cNvPr id="7" name="Slide Number Placeholder 6"/>
          <p:cNvSpPr>
            <a:spLocks noGrp="1"/>
          </p:cNvSpPr>
          <p:nvPr>
            <p:ph type="sldNum" sz="quarter" idx="12"/>
          </p:nvPr>
        </p:nvSpPr>
        <p:spPr/>
        <p:txBody>
          <a:bodyPr/>
          <a:lstStyle/>
          <a:p>
            <a:fld id="{E35E8B97-7D14-471B-823F-7F7B0FAE3FAB}" type="slidenum">
              <a:rPr lang="en-US" smtClean="0"/>
              <a:pPr/>
              <a:t>‹#›</a:t>
            </a:fld>
            <a:endParaRPr lang="en-US"/>
          </a:p>
        </p:txBody>
      </p:sp>
    </p:spTree>
    <p:extLst>
      <p:ext uri="{BB962C8B-B14F-4D97-AF65-F5344CB8AC3E}">
        <p14:creationId xmlns:p14="http://schemas.microsoft.com/office/powerpoint/2010/main" val="113613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F9FB62-9346-4CF3-9F9C-A3DDE08CF244}" type="datetime1">
              <a:rPr lang="en-US" smtClean="0"/>
              <a:pPr/>
              <a:t>3/2/2017</a:t>
            </a:fld>
            <a:endParaRPr lang="en-US"/>
          </a:p>
        </p:txBody>
      </p:sp>
      <p:sp>
        <p:nvSpPr>
          <p:cNvPr id="6" name="Footer Placeholder 5"/>
          <p:cNvSpPr>
            <a:spLocks noGrp="1"/>
          </p:cNvSpPr>
          <p:nvPr>
            <p:ph type="ftr" sz="quarter" idx="11"/>
          </p:nvPr>
        </p:nvSpPr>
        <p:spPr/>
        <p:txBody>
          <a:bodyPr/>
          <a:lstStyle/>
          <a:p>
            <a:r>
              <a:rPr lang="fr-FR"/>
              <a:t>de la mora solutions inc.</a:t>
            </a:r>
            <a:endParaRPr lang="en-US"/>
          </a:p>
        </p:txBody>
      </p:sp>
      <p:sp>
        <p:nvSpPr>
          <p:cNvPr id="7" name="Slide Number Placeholder 6"/>
          <p:cNvSpPr>
            <a:spLocks noGrp="1"/>
          </p:cNvSpPr>
          <p:nvPr>
            <p:ph type="sldNum" sz="quarter" idx="12"/>
          </p:nvPr>
        </p:nvSpPr>
        <p:spPr/>
        <p:txBody>
          <a:bodyPr/>
          <a:lstStyle/>
          <a:p>
            <a:fld id="{E35E8B97-7D14-471B-823F-7F7B0FAE3FAB}" type="slidenum">
              <a:rPr lang="en-US" smtClean="0"/>
              <a:pPr/>
              <a:t>‹#›</a:t>
            </a:fld>
            <a:endParaRPr lang="en-US"/>
          </a:p>
        </p:txBody>
      </p:sp>
    </p:spTree>
    <p:extLst>
      <p:ext uri="{BB962C8B-B14F-4D97-AF65-F5344CB8AC3E}">
        <p14:creationId xmlns:p14="http://schemas.microsoft.com/office/powerpoint/2010/main" val="1788903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A1B13-BA9C-4A99-840D-788871BBD04E}" type="datetime1">
              <a:rPr lang="en-US" smtClean="0"/>
              <a:pPr/>
              <a:t>3/2/2017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de la mora solutions inc.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E8B97-7D14-471B-823F-7F7B0FAE3FAB}" type="slidenum">
              <a:rPr lang="en-US" smtClean="0"/>
              <a:pPr/>
              <a:t>‹#›</a:t>
            </a:fld>
            <a:endParaRPr lang="en-US"/>
          </a:p>
        </p:txBody>
      </p:sp>
    </p:spTree>
    <p:extLst>
      <p:ext uri="{BB962C8B-B14F-4D97-AF65-F5344CB8AC3E}">
        <p14:creationId xmlns:p14="http://schemas.microsoft.com/office/powerpoint/2010/main" val="2024574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animationlibrary.com/a-l/?n=image.php3&amp;image_id=1112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hool.discovery.com/clipart/clip/pencil_color.html"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najit.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atanet.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5867400" cy="737083"/>
          </a:xfrm>
        </p:spPr>
        <p:txBody>
          <a:bodyPr>
            <a:normAutofit fontScale="90000"/>
          </a:bodyPr>
          <a:lstStyle/>
          <a:p>
            <a:r>
              <a:rPr lang="en-US" dirty="0"/>
              <a:t>Copyright Notice</a:t>
            </a:r>
          </a:p>
        </p:txBody>
      </p:sp>
      <p:sp>
        <p:nvSpPr>
          <p:cNvPr id="3" name="Content Placeholder 2"/>
          <p:cNvSpPr>
            <a:spLocks noGrp="1"/>
          </p:cNvSpPr>
          <p:nvPr>
            <p:ph idx="1"/>
          </p:nvPr>
        </p:nvSpPr>
        <p:spPr>
          <a:xfrm>
            <a:off x="228600" y="1066800"/>
            <a:ext cx="8229600" cy="4525963"/>
          </a:xfrm>
        </p:spPr>
        <p:txBody>
          <a:bodyPr>
            <a:normAutofit lnSpcReduction="10000"/>
          </a:bodyPr>
          <a:lstStyle/>
          <a:p>
            <a:pPr marL="0" indent="0">
              <a:buNone/>
            </a:pPr>
            <a:r>
              <a:rPr lang="en-US" sz="2600" dirty="0">
                <a:latin typeface="Garamond" panose="02020404030301010803" pitchFamily="18" charset="0"/>
              </a:rPr>
              <a:t>The following content,  including but not limited to, lesson plans, course materials, educational exercises, video recordings containing the voice, teaching methods and likeness of our instruction team, and all other media provided as a part of this online course remain the exclusive intellectual property of  DE LA MORA Interpreter Training. This copyrighted material is expressly for the use of students of the course for which it is displayed, and may not be be recorded, shared, or otherwise distributed. </a:t>
            </a:r>
            <a:r>
              <a:rPr lang="en-US" sz="2600" b="1" dirty="0">
                <a:latin typeface="Garamond" panose="02020404030301010803" pitchFamily="18" charset="0"/>
              </a:rPr>
              <a:t>The unauthorized reproduction or distribution of a copyrighted work is illegal. Criminal copyright infringement, including infringement without monetary gain, is prohibited by law.</a:t>
            </a:r>
          </a:p>
        </p:txBody>
      </p:sp>
      <p:sp>
        <p:nvSpPr>
          <p:cNvPr id="4" name="Date Placeholder 3"/>
          <p:cNvSpPr>
            <a:spLocks noGrp="1"/>
          </p:cNvSpPr>
          <p:nvPr>
            <p:ph type="dt" sz="half" idx="10"/>
          </p:nvPr>
        </p:nvSpPr>
        <p:spPr/>
        <p:txBody>
          <a:bodyPr/>
          <a:lstStyle/>
          <a:p>
            <a:fld id="{13F5B89D-EC18-4D69-B44E-D93295010B78}" type="datetime1">
              <a:rPr lang="en-US" smtClean="0"/>
              <a:pPr/>
              <a:t>3/2/2017</a:t>
            </a:fld>
            <a:endParaRPr lang="en-US"/>
          </a:p>
        </p:txBody>
      </p:sp>
      <p:sp>
        <p:nvSpPr>
          <p:cNvPr id="5" name="Slide Number Placeholder 4"/>
          <p:cNvSpPr>
            <a:spLocks noGrp="1"/>
          </p:cNvSpPr>
          <p:nvPr>
            <p:ph type="sldNum" sz="quarter" idx="12"/>
          </p:nvPr>
        </p:nvSpPr>
        <p:spPr/>
        <p:txBody>
          <a:bodyPr/>
          <a:lstStyle/>
          <a:p>
            <a:fld id="{E35E8B97-7D14-471B-823F-7F7B0FAE3FAB}" type="slidenum">
              <a:rPr lang="en-US" smtClean="0"/>
              <a:pPr/>
              <a:t>1</a:t>
            </a:fld>
            <a:endParaRPr lang="en-US" dirty="0"/>
          </a:p>
        </p:txBody>
      </p:sp>
    </p:spTree>
    <p:extLst>
      <p:ext uri="{BB962C8B-B14F-4D97-AF65-F5344CB8AC3E}">
        <p14:creationId xmlns:p14="http://schemas.microsoft.com/office/powerpoint/2010/main" val="2834794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fld id="{8E3DD579-A907-4AB1-8AF4-542F3D96192E}" type="datetime1">
              <a:rPr lang="en-US" smtClean="0"/>
              <a:pPr/>
              <a:t>3/2/2017</a:t>
            </a:fld>
            <a:endParaRPr lang="en-US"/>
          </a:p>
        </p:txBody>
      </p:sp>
      <p:sp>
        <p:nvSpPr>
          <p:cNvPr id="5124" name="Slide Number Placeholder 5"/>
          <p:cNvSpPr>
            <a:spLocks noGrp="1"/>
          </p:cNvSpPr>
          <p:nvPr>
            <p:ph type="sldNum" sz="quarter" idx="12"/>
          </p:nvPr>
        </p:nvSpPr>
        <p:spPr>
          <a:noFill/>
        </p:spPr>
        <p:txBody>
          <a:bodyPr/>
          <a:lstStyle/>
          <a:p>
            <a:fld id="{0DF8070B-4A57-4A9B-AA62-A126CC8FE3D2}" type="slidenum">
              <a:rPr lang="en-US" smtClean="0"/>
              <a:pPr/>
              <a:t>10</a:t>
            </a:fld>
            <a:endParaRPr lang="en-US"/>
          </a:p>
        </p:txBody>
      </p:sp>
      <p:sp>
        <p:nvSpPr>
          <p:cNvPr id="5126" name="Rectangle 3"/>
          <p:cNvSpPr>
            <a:spLocks noGrp="1" noChangeArrowheads="1"/>
          </p:cNvSpPr>
          <p:nvPr>
            <p:ph type="body" idx="1"/>
          </p:nvPr>
        </p:nvSpPr>
        <p:spPr>
          <a:xfrm>
            <a:off x="609600" y="1066800"/>
            <a:ext cx="6858000" cy="3886200"/>
          </a:xfrm>
        </p:spPr>
        <p:txBody>
          <a:bodyPr>
            <a:normAutofit fontScale="77500" lnSpcReduction="20000"/>
          </a:bodyPr>
          <a:lstStyle/>
          <a:p>
            <a:pPr eaLnBrk="1" hangingPunct="1">
              <a:lnSpc>
                <a:spcPct val="90000"/>
              </a:lnSpc>
              <a:buFont typeface="Wingdings" pitchFamily="2" charset="2"/>
              <a:buNone/>
            </a:pPr>
            <a:r>
              <a:rPr lang="en-US" sz="5200" i="1" dirty="0"/>
              <a:t>“ If there is one place under our system of government where all should be in a position to have equal and exact justice done to them, it is a court of law….”</a:t>
            </a:r>
          </a:p>
          <a:p>
            <a:pPr eaLnBrk="1" hangingPunct="1">
              <a:lnSpc>
                <a:spcPct val="90000"/>
              </a:lnSpc>
              <a:buFont typeface="Wingdings" pitchFamily="2" charset="2"/>
              <a:buNone/>
            </a:pPr>
            <a:r>
              <a:rPr lang="en-US" sz="5200" i="1" dirty="0">
                <a:solidFill>
                  <a:srgbClr val="000000"/>
                </a:solidFill>
                <a:cs typeface="Arial" charset="0"/>
              </a:rPr>
              <a:t> 			</a:t>
            </a:r>
            <a:r>
              <a:rPr lang="en-US" sz="5200" i="1" dirty="0"/>
              <a:t>John M. Harlan, 1899</a:t>
            </a:r>
            <a:r>
              <a:rPr lang="en-US" sz="5200" i="1" dirty="0">
                <a:solidFill>
                  <a:srgbClr val="000000"/>
                </a:solidFill>
                <a:cs typeface="Arial" charset="0"/>
              </a:rPr>
              <a:t> </a:t>
            </a:r>
            <a:endParaRPr lang="en-US" sz="5200" dirty="0"/>
          </a:p>
          <a:p>
            <a:pPr eaLnBrk="1" hangingPunct="1">
              <a:lnSpc>
                <a:spcPct val="90000"/>
              </a:lnSpc>
              <a:buFont typeface="Wingdings" pitchFamily="2" charset="2"/>
              <a:buNone/>
            </a:pPr>
            <a:r>
              <a:rPr lang="en-US" i="1" dirty="0">
                <a:solidFill>
                  <a:srgbClr val="000000"/>
                </a:solidFill>
                <a:cs typeface="Arial" charset="0"/>
              </a:rPr>
              <a:t>  </a:t>
            </a:r>
            <a:endParaRPr lang="en-US" i="1" dirty="0"/>
          </a:p>
          <a:p>
            <a:pPr eaLnBrk="1" hangingPunct="1">
              <a:lnSpc>
                <a:spcPct val="90000"/>
              </a:lnSpc>
              <a:buFont typeface="Wingdings" pitchFamily="2" charset="2"/>
              <a:buNone/>
            </a:pPr>
            <a:r>
              <a:rPr lang="en-US" dirty="0">
                <a:solidFill>
                  <a:srgbClr val="000000"/>
                </a:solidFill>
                <a:cs typeface="Arial" charset="0"/>
                <a:hlinkClick r:id="rId3"/>
              </a:rPr>
              <a:t>  </a:t>
            </a:r>
            <a:endParaRPr lang="en-US" dirty="0">
              <a:solidFill>
                <a:srgbClr val="000000"/>
              </a:solidFill>
              <a:cs typeface="Arial" charset="0"/>
            </a:endParaRPr>
          </a:p>
        </p:txBody>
      </p:sp>
      <p:sp>
        <p:nvSpPr>
          <p:cNvPr id="5127" name="Rectangle 4"/>
          <p:cNvSpPr>
            <a:spLocks noChangeArrowheads="1"/>
          </p:cNvSpPr>
          <p:nvPr/>
        </p:nvSpPr>
        <p:spPr bwMode="auto">
          <a:xfrm>
            <a:off x="-325438" y="2894013"/>
            <a:ext cx="6697663" cy="0"/>
          </a:xfrm>
          <a:prstGeom prst="rect">
            <a:avLst/>
          </a:prstGeom>
          <a:noFill/>
          <a:ln w="9525">
            <a:noFill/>
            <a:miter lim="800000"/>
            <a:headEnd/>
            <a:tailEnd/>
          </a:ln>
        </p:spPr>
        <p:txBody>
          <a:bodyPr>
            <a:spAutoFit/>
          </a:bodyPr>
          <a:lstStyle/>
          <a:p>
            <a:endParaRPr lang="en-US"/>
          </a:p>
        </p:txBody>
      </p:sp>
      <p:grpSp>
        <p:nvGrpSpPr>
          <p:cNvPr id="2" name="Group 5"/>
          <p:cNvGrpSpPr>
            <a:grpSpLocks/>
          </p:cNvGrpSpPr>
          <p:nvPr/>
        </p:nvGrpSpPr>
        <p:grpSpPr bwMode="auto">
          <a:xfrm>
            <a:off x="4068763" y="3028950"/>
            <a:ext cx="8229600" cy="0"/>
            <a:chOff x="0" y="0"/>
            <a:chExt cx="5184" cy="0"/>
          </a:xfrm>
        </p:grpSpPr>
        <p:sp>
          <p:nvSpPr>
            <p:cNvPr id="5130" name="Rectangle 6"/>
            <p:cNvSpPr>
              <a:spLocks noChangeArrowheads="1"/>
            </p:cNvSpPr>
            <p:nvPr/>
          </p:nvSpPr>
          <p:spPr bwMode="auto">
            <a:xfrm>
              <a:off x="0" y="0"/>
              <a:ext cx="5184" cy="0"/>
            </a:xfrm>
            <a:prstGeom prst="rect">
              <a:avLst/>
            </a:prstGeom>
            <a:solidFill>
              <a:srgbClr val="FFFFFF"/>
            </a:solidFill>
            <a:ln w="9525">
              <a:noFill/>
              <a:miter lim="800000"/>
              <a:headEnd/>
              <a:tailEnd/>
            </a:ln>
          </p:spPr>
          <p:txBody>
            <a:bodyPr/>
            <a:lstStyle/>
            <a:p>
              <a:endParaRPr lang="en-US"/>
            </a:p>
          </p:txBody>
        </p:sp>
        <p:sp>
          <p:nvSpPr>
            <p:cNvPr id="5131" name="Rectangle 7"/>
            <p:cNvSpPr>
              <a:spLocks noChangeArrowheads="1"/>
            </p:cNvSpPr>
            <p:nvPr/>
          </p:nvSpPr>
          <p:spPr bwMode="auto">
            <a:xfrm>
              <a:off x="0" y="0"/>
              <a:ext cx="5184" cy="0"/>
            </a:xfrm>
            <a:prstGeom prst="rect">
              <a:avLst/>
            </a:prstGeom>
            <a:solidFill>
              <a:srgbClr val="FFFFFF"/>
            </a:solidFill>
            <a:ln w="9525">
              <a:noFill/>
              <a:miter lim="800000"/>
              <a:headEnd/>
              <a:tailEnd/>
            </a:ln>
          </p:spPr>
          <p:txBody>
            <a:bodyPr>
              <a:spAutoFit/>
            </a:bodyPr>
            <a:lstStyle/>
            <a:p>
              <a:endParaRPr lang="en-US"/>
            </a:p>
          </p:txBody>
        </p:sp>
      </p:grpSp>
      <p:pic>
        <p:nvPicPr>
          <p:cNvPr id="5129" name="Picture 8" descr="Scale 4 - Click image to download.">
            <a:hlinkClick r:id="rId3"/>
          </p:cNvPr>
          <p:cNvPicPr>
            <a:picLocks noChangeAspect="1" noChangeArrowheads="1" noCrop="1"/>
          </p:cNvPicPr>
          <p:nvPr/>
        </p:nvPicPr>
        <p:blipFill>
          <a:blip r:embed="rId4" cstate="print"/>
          <a:srcRect/>
          <a:stretch>
            <a:fillRect/>
          </a:stretch>
        </p:blipFill>
        <p:spPr bwMode="auto">
          <a:xfrm>
            <a:off x="6934200" y="4038600"/>
            <a:ext cx="1676400" cy="1573213"/>
          </a:xfrm>
          <a:prstGeom prst="rect">
            <a:avLst/>
          </a:prstGeom>
          <a:noFill/>
          <a:ln w="9525">
            <a:noFill/>
            <a:miter lim="800000"/>
            <a:headEnd/>
            <a:tailEnd/>
          </a:ln>
        </p:spPr>
      </p:pic>
    </p:spTree>
    <p:extLst>
      <p:ext uri="{BB962C8B-B14F-4D97-AF65-F5344CB8AC3E}">
        <p14:creationId xmlns:p14="http://schemas.microsoft.com/office/powerpoint/2010/main" val="3868782285"/>
      </p:ext>
    </p:extLst>
  </p:cSld>
  <p:clrMapOvr>
    <a:masterClrMapping/>
  </p:clrMapOvr>
  <p:transition>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p>
            <a:fld id="{09DD9372-253C-47CB-AD42-6CB4F8AF2753}" type="datetime1">
              <a:rPr lang="en-US" smtClean="0"/>
              <a:pPr/>
              <a:t>3/2/2017</a:t>
            </a:fld>
            <a:endParaRPr lang="en-US"/>
          </a:p>
        </p:txBody>
      </p:sp>
      <p:sp>
        <p:nvSpPr>
          <p:cNvPr id="6148" name="Slide Number Placeholder 5"/>
          <p:cNvSpPr>
            <a:spLocks noGrp="1"/>
          </p:cNvSpPr>
          <p:nvPr>
            <p:ph type="sldNum" sz="quarter" idx="12"/>
          </p:nvPr>
        </p:nvSpPr>
        <p:spPr>
          <a:noFill/>
        </p:spPr>
        <p:txBody>
          <a:bodyPr/>
          <a:lstStyle/>
          <a:p>
            <a:fld id="{12620BFF-466D-4100-94DB-B89D048D652D}" type="slidenum">
              <a:rPr lang="en-US" smtClean="0"/>
              <a:pPr/>
              <a:t>11</a:t>
            </a:fld>
            <a:endParaRPr lang="en-US"/>
          </a:p>
        </p:txBody>
      </p:sp>
      <p:sp>
        <p:nvSpPr>
          <p:cNvPr id="6149" name="Rectangle 2"/>
          <p:cNvSpPr>
            <a:spLocks noGrp="1" noChangeArrowheads="1"/>
          </p:cNvSpPr>
          <p:nvPr>
            <p:ph type="title"/>
          </p:nvPr>
        </p:nvSpPr>
        <p:spPr>
          <a:xfrm>
            <a:off x="228600" y="609600"/>
            <a:ext cx="7543800" cy="1143000"/>
          </a:xfrm>
        </p:spPr>
        <p:txBody>
          <a:bodyPr>
            <a:normAutofit fontScale="90000"/>
          </a:bodyPr>
          <a:lstStyle/>
          <a:p>
            <a:pPr eaLnBrk="1" hangingPunct="1"/>
            <a:r>
              <a:rPr lang="en-US" sz="4400" b="0" dirty="0">
                <a:latin typeface="Arial Black" pitchFamily="34" charset="0"/>
              </a:rPr>
              <a:t>WHAT IS THIS SESSION ABOUT?</a:t>
            </a:r>
          </a:p>
        </p:txBody>
      </p:sp>
      <p:sp>
        <p:nvSpPr>
          <p:cNvPr id="6150" name="Rectangle 3"/>
          <p:cNvSpPr>
            <a:spLocks noGrp="1" noChangeArrowheads="1"/>
          </p:cNvSpPr>
          <p:nvPr>
            <p:ph type="body" idx="1"/>
          </p:nvPr>
        </p:nvSpPr>
        <p:spPr/>
        <p:txBody>
          <a:bodyPr/>
          <a:lstStyle/>
          <a:p>
            <a:pPr eaLnBrk="1" hangingPunct="1">
              <a:buClr>
                <a:srgbClr val="006600"/>
              </a:buClr>
              <a:buFont typeface="Wingdings" pitchFamily="2" charset="2"/>
              <a:buChar char="§"/>
            </a:pPr>
            <a:endParaRPr lang="en-US"/>
          </a:p>
          <a:p>
            <a:pPr eaLnBrk="1" hangingPunct="1">
              <a:buClr>
                <a:srgbClr val="006600"/>
              </a:buClr>
              <a:buFont typeface="Wingdings" pitchFamily="2" charset="2"/>
              <a:buChar char="§"/>
            </a:pPr>
            <a:r>
              <a:rPr lang="en-US"/>
              <a:t>The difference between being a </a:t>
            </a:r>
            <a:r>
              <a:rPr lang="en-US" i="1" u="sng"/>
              <a:t>bilingual person</a:t>
            </a:r>
          </a:p>
          <a:p>
            <a:pPr eaLnBrk="1" hangingPunct="1">
              <a:buFont typeface="Wingdings" pitchFamily="2" charset="2"/>
              <a:buNone/>
            </a:pPr>
            <a:r>
              <a:rPr lang="en-US"/>
              <a:t>   (...even a highly educated one...)</a:t>
            </a:r>
          </a:p>
          <a:p>
            <a:pPr eaLnBrk="1" hangingPunct="1">
              <a:buFont typeface="Wingdings" pitchFamily="2" charset="2"/>
              <a:buNone/>
            </a:pPr>
            <a:endParaRPr lang="en-US"/>
          </a:p>
          <a:p>
            <a:pPr eaLnBrk="1" hangingPunct="1">
              <a:buClr>
                <a:srgbClr val="006600"/>
              </a:buClr>
              <a:buFont typeface="Wingdings" pitchFamily="2" charset="2"/>
              <a:buChar char="§"/>
            </a:pPr>
            <a:r>
              <a:rPr lang="en-US"/>
              <a:t>and being a </a:t>
            </a:r>
            <a:r>
              <a:rPr lang="en-US" i="1" u="sng"/>
              <a:t>court interpreter</a:t>
            </a:r>
          </a:p>
        </p:txBody>
      </p:sp>
    </p:spTree>
    <p:extLst>
      <p:ext uri="{BB962C8B-B14F-4D97-AF65-F5344CB8AC3E}">
        <p14:creationId xmlns:p14="http://schemas.microsoft.com/office/powerpoint/2010/main" val="275573688"/>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bwMode="auto">
          <a:xfrm>
            <a:off x="457200" y="228600"/>
            <a:ext cx="8153399" cy="1066799"/>
          </a:xfrm>
          <a:noFill/>
        </p:spPr>
        <p:txBody>
          <a:bodyPr wrap="square" numCol="1" anchorCtr="0" compatLnSpc="1">
            <a:prstTxWarp prst="textNoShape">
              <a:avLst/>
            </a:prstTxWarp>
            <a:normAutofit fontScale="90000"/>
          </a:bodyPr>
          <a:lstStyle/>
          <a:p>
            <a:pPr algn="ctr" eaLnBrk="1" hangingPunct="1"/>
            <a:r>
              <a:rPr lang="en-US" sz="4000" b="1" cap="none" dirty="0">
                <a:latin typeface="Cambria" panose="02040503050406030204" pitchFamily="18" charset="0"/>
              </a:rPr>
              <a:t>Integrity of the Proceedings</a:t>
            </a:r>
            <a:br>
              <a:rPr lang="en-US" sz="4000" b="1" cap="none" dirty="0">
                <a:latin typeface="Cambria" panose="02040503050406030204" pitchFamily="18" charset="0"/>
              </a:rPr>
            </a:br>
            <a:r>
              <a:rPr lang="en-US" sz="4000" b="1" cap="none" dirty="0">
                <a:latin typeface="Cambria" panose="02040503050406030204" pitchFamily="18" charset="0"/>
              </a:rPr>
              <a:t>Relies on Accuracy</a:t>
            </a:r>
          </a:p>
        </p:txBody>
      </p:sp>
      <p:sp>
        <p:nvSpPr>
          <p:cNvPr id="30722" name="Rectangle 3"/>
          <p:cNvSpPr>
            <a:spLocks noGrp="1" noChangeArrowheads="1"/>
          </p:cNvSpPr>
          <p:nvPr>
            <p:ph type="body" idx="4294967295"/>
          </p:nvPr>
        </p:nvSpPr>
        <p:spPr>
          <a:xfrm>
            <a:off x="228600" y="1371600"/>
            <a:ext cx="8610600" cy="3657600"/>
          </a:xfrm>
          <a:ln>
            <a:solidFill>
              <a:schemeClr val="accent2"/>
            </a:solidFill>
          </a:ln>
        </p:spPr>
        <p:txBody>
          <a:bodyPr/>
          <a:lstStyle/>
          <a:p>
            <a:pPr marL="457200" indent="-457200" eaLnBrk="1" hangingPunct="1">
              <a:buFont typeface="Wingdings" panose="05000000000000000000" pitchFamily="2" charset="2"/>
              <a:buChar char="§"/>
            </a:pPr>
            <a:r>
              <a:rPr lang="en-US" sz="2800" dirty="0"/>
              <a:t>Bilingualism is only a starting point</a:t>
            </a:r>
          </a:p>
          <a:p>
            <a:pPr marL="457200" indent="-457200" eaLnBrk="1" hangingPunct="1">
              <a:buFont typeface="Wingdings" panose="05000000000000000000" pitchFamily="2" charset="2"/>
              <a:buChar char="§"/>
            </a:pPr>
            <a:r>
              <a:rPr lang="en-US" sz="2800" dirty="0"/>
              <a:t>Role is to convey meaning - put person in same situation as an English speaker</a:t>
            </a:r>
          </a:p>
          <a:p>
            <a:pPr marL="457200" indent="-457200" eaLnBrk="1" hangingPunct="1">
              <a:buFont typeface="Wingdings" panose="05000000000000000000" pitchFamily="2" charset="2"/>
              <a:buChar char="§"/>
            </a:pPr>
            <a:r>
              <a:rPr lang="en-US" sz="2800" dirty="0"/>
              <a:t>No advantage or disadvantage</a:t>
            </a:r>
          </a:p>
          <a:p>
            <a:pPr marL="457200" indent="-457200" eaLnBrk="1" hangingPunct="1">
              <a:buFont typeface="Wingdings" panose="05000000000000000000" pitchFamily="2" charset="2"/>
              <a:buChar char="§"/>
            </a:pPr>
            <a:r>
              <a:rPr lang="en-US" sz="2800" dirty="0"/>
              <a:t>Not permitted to edit, omit, add context</a:t>
            </a:r>
          </a:p>
          <a:p>
            <a:pPr marL="457200" indent="-457200" eaLnBrk="1" hangingPunct="1">
              <a:buFont typeface="Wingdings" panose="05000000000000000000" pitchFamily="2" charset="2"/>
              <a:buChar char="§"/>
            </a:pPr>
            <a:r>
              <a:rPr lang="en-US" sz="2800" dirty="0"/>
              <a:t>Interpreter can color view, change impact</a:t>
            </a:r>
          </a:p>
          <a:p>
            <a:pPr marL="457200" indent="-457200" eaLnBrk="1" hangingPunct="1">
              <a:buFont typeface="Wingdings" panose="05000000000000000000" pitchFamily="2" charset="2"/>
              <a:buChar char="§"/>
            </a:pPr>
            <a:r>
              <a:rPr lang="en-US" sz="2800" dirty="0"/>
              <a:t>Underestimation of skills needed</a:t>
            </a:r>
          </a:p>
        </p:txBody>
      </p:sp>
    </p:spTree>
    <p:extLst>
      <p:ext uri="{BB962C8B-B14F-4D97-AF65-F5344CB8AC3E}">
        <p14:creationId xmlns:p14="http://schemas.microsoft.com/office/powerpoint/2010/main" val="276350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721"/>
                                        </p:tgtEl>
                                        <p:attrNameLst>
                                          <p:attrName>style.visibility</p:attrName>
                                        </p:attrNameLst>
                                      </p:cBhvr>
                                      <p:to>
                                        <p:strVal val="visible"/>
                                      </p:to>
                                    </p:set>
                                    <p:animEffect transition="in" filter="fade">
                                      <p:cBhvr>
                                        <p:cTn id="7" dur="1000"/>
                                        <p:tgtEl>
                                          <p:spTgt spid="30721"/>
                                        </p:tgtEl>
                                      </p:cBhvr>
                                    </p:animEffect>
                                    <p:anim calcmode="lin" valueType="num">
                                      <p:cBhvr>
                                        <p:cTn id="8" dur="1000" fill="hold"/>
                                        <p:tgtEl>
                                          <p:spTgt spid="30721"/>
                                        </p:tgtEl>
                                        <p:attrNameLst>
                                          <p:attrName>ppt_x</p:attrName>
                                        </p:attrNameLst>
                                      </p:cBhvr>
                                      <p:tavLst>
                                        <p:tav tm="0">
                                          <p:val>
                                            <p:strVal val="#ppt_x"/>
                                          </p:val>
                                        </p:tav>
                                        <p:tav tm="100000">
                                          <p:val>
                                            <p:strVal val="#ppt_x"/>
                                          </p:val>
                                        </p:tav>
                                      </p:tavLst>
                                    </p:anim>
                                    <p:anim calcmode="lin" valueType="num">
                                      <p:cBhvr>
                                        <p:cTn id="9" dur="1000" fill="hold"/>
                                        <p:tgtEl>
                                          <p:spTgt spid="307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0722">
                                            <p:txEl>
                                              <p:pRg st="0" end="0"/>
                                            </p:txEl>
                                          </p:spTgt>
                                        </p:tgtEl>
                                        <p:attrNameLst>
                                          <p:attrName>style.visibility</p:attrName>
                                        </p:attrNameLst>
                                      </p:cBhvr>
                                      <p:to>
                                        <p:strVal val="visible"/>
                                      </p:to>
                                    </p:set>
                                    <p:animEffect transition="in" filter="circle(in)">
                                      <p:cBhvr>
                                        <p:cTn id="14" dur="2000"/>
                                        <p:tgtEl>
                                          <p:spTgt spid="3072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0722">
                                            <p:txEl>
                                              <p:pRg st="1" end="1"/>
                                            </p:txEl>
                                          </p:spTgt>
                                        </p:tgtEl>
                                        <p:attrNameLst>
                                          <p:attrName>style.visibility</p:attrName>
                                        </p:attrNameLst>
                                      </p:cBhvr>
                                      <p:to>
                                        <p:strVal val="visible"/>
                                      </p:to>
                                    </p:set>
                                    <p:animEffect transition="in" filter="wipe(down)">
                                      <p:cBhvr>
                                        <p:cTn id="19" dur="500"/>
                                        <p:tgtEl>
                                          <p:spTgt spid="3072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0722">
                                            <p:txEl>
                                              <p:pRg st="2" end="2"/>
                                            </p:txEl>
                                          </p:spTgt>
                                        </p:tgtEl>
                                        <p:attrNameLst>
                                          <p:attrName>style.visibility</p:attrName>
                                        </p:attrNameLst>
                                      </p:cBhvr>
                                      <p:to>
                                        <p:strVal val="visible"/>
                                      </p:to>
                                    </p:set>
                                    <p:animEffect transition="in" filter="randombar(horizontal)">
                                      <p:cBhvr>
                                        <p:cTn id="24" dur="500"/>
                                        <p:tgtEl>
                                          <p:spTgt spid="3072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0722">
                                            <p:txEl>
                                              <p:pRg st="3" end="3"/>
                                            </p:txEl>
                                          </p:spTgt>
                                        </p:tgtEl>
                                        <p:attrNameLst>
                                          <p:attrName>style.visibility</p:attrName>
                                        </p:attrNameLst>
                                      </p:cBhvr>
                                      <p:to>
                                        <p:strVal val="visible"/>
                                      </p:to>
                                    </p:set>
                                    <p:animEffect transition="in" filter="circle(in)">
                                      <p:cBhvr>
                                        <p:cTn id="29" dur="2000"/>
                                        <p:tgtEl>
                                          <p:spTgt spid="3072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0722">
                                            <p:txEl>
                                              <p:pRg st="4" end="4"/>
                                            </p:txEl>
                                          </p:spTgt>
                                        </p:tgtEl>
                                        <p:attrNameLst>
                                          <p:attrName>style.visibility</p:attrName>
                                        </p:attrNameLst>
                                      </p:cBhvr>
                                      <p:to>
                                        <p:strVal val="visible"/>
                                      </p:to>
                                    </p:set>
                                    <p:animEffect transition="in" filter="barn(inVertical)">
                                      <p:cBhvr>
                                        <p:cTn id="34" dur="500"/>
                                        <p:tgtEl>
                                          <p:spTgt spid="3072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722">
                                            <p:txEl>
                                              <p:pRg st="5" end="5"/>
                                            </p:txEl>
                                          </p:spTgt>
                                        </p:tgtEl>
                                        <p:attrNameLst>
                                          <p:attrName>style.visibility</p:attrName>
                                        </p:attrNameLst>
                                      </p:cBhvr>
                                      <p:to>
                                        <p:strVal val="visible"/>
                                      </p:to>
                                    </p:set>
                                    <p:animEffect transition="in" filter="fade">
                                      <p:cBhvr>
                                        <p:cTn id="39" dur="500"/>
                                        <p:tgtEl>
                                          <p:spTgt spid="307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84904" y="1503630"/>
            <a:ext cx="2590800" cy="2090738"/>
          </a:xfrm>
          <a:custGeom>
            <a:avLst/>
            <a:gdLst>
              <a:gd name="connsiteX0" fmla="*/ 0 w 2775497"/>
              <a:gd name="connsiteY0" fmla="*/ 1045372 h 2090744"/>
              <a:gd name="connsiteX1" fmla="*/ 1387749 w 2775497"/>
              <a:gd name="connsiteY1" fmla="*/ 0 h 2090744"/>
              <a:gd name="connsiteX2" fmla="*/ 2775498 w 2775497"/>
              <a:gd name="connsiteY2" fmla="*/ 1045372 h 2090744"/>
              <a:gd name="connsiteX3" fmla="*/ 1387749 w 2775497"/>
              <a:gd name="connsiteY3" fmla="*/ 2090744 h 2090744"/>
              <a:gd name="connsiteX4" fmla="*/ 0 w 2775497"/>
              <a:gd name="connsiteY4" fmla="*/ 1045372 h 2090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97" h="2090744">
                <a:moveTo>
                  <a:pt x="0" y="1045372"/>
                </a:moveTo>
                <a:cubicBezTo>
                  <a:pt x="0" y="468029"/>
                  <a:pt x="621316" y="0"/>
                  <a:pt x="1387749" y="0"/>
                </a:cubicBezTo>
                <a:cubicBezTo>
                  <a:pt x="2154182" y="0"/>
                  <a:pt x="2775498" y="468029"/>
                  <a:pt x="2775498" y="1045372"/>
                </a:cubicBezTo>
                <a:cubicBezTo>
                  <a:pt x="2775498" y="1622715"/>
                  <a:pt x="2154182" y="2090744"/>
                  <a:pt x="1387749" y="2090744"/>
                </a:cubicBezTo>
                <a:cubicBezTo>
                  <a:pt x="621316" y="2090744"/>
                  <a:pt x="0" y="1622715"/>
                  <a:pt x="0" y="104537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28052" tIns="327772" rIns="428052" bIns="327772" anchor="ctr"/>
          <a:lstStyle/>
          <a:p>
            <a:pPr algn="ctr" defTabSz="755650" eaLnBrk="1" hangingPunct="1">
              <a:lnSpc>
                <a:spcPct val="90000"/>
              </a:lnSpc>
              <a:spcAft>
                <a:spcPct val="35000"/>
              </a:spcAft>
              <a:defRPr/>
            </a:pPr>
            <a:r>
              <a:rPr lang="en-US" sz="2400" b="1" dirty="0">
                <a:solidFill>
                  <a:srgbClr val="FFFFFF"/>
                </a:solidFill>
                <a:latin typeface="Franklin Gothic Medium" pitchFamily="34" charset="0"/>
                <a:cs typeface="Arial" charset="0"/>
              </a:rPr>
              <a:t>Listening to message</a:t>
            </a:r>
          </a:p>
        </p:txBody>
      </p:sp>
      <p:sp>
        <p:nvSpPr>
          <p:cNvPr id="11" name="Freeform 10"/>
          <p:cNvSpPr/>
          <p:nvPr/>
        </p:nvSpPr>
        <p:spPr>
          <a:xfrm>
            <a:off x="2438400" y="4995862"/>
            <a:ext cx="4343400" cy="1785938"/>
          </a:xfrm>
          <a:custGeom>
            <a:avLst/>
            <a:gdLst>
              <a:gd name="connsiteX0" fmla="*/ 0 w 2775497"/>
              <a:gd name="connsiteY0" fmla="*/ 1045372 h 2090744"/>
              <a:gd name="connsiteX1" fmla="*/ 1387749 w 2775497"/>
              <a:gd name="connsiteY1" fmla="*/ 0 h 2090744"/>
              <a:gd name="connsiteX2" fmla="*/ 2775498 w 2775497"/>
              <a:gd name="connsiteY2" fmla="*/ 1045372 h 2090744"/>
              <a:gd name="connsiteX3" fmla="*/ 1387749 w 2775497"/>
              <a:gd name="connsiteY3" fmla="*/ 2090744 h 2090744"/>
              <a:gd name="connsiteX4" fmla="*/ 0 w 2775497"/>
              <a:gd name="connsiteY4" fmla="*/ 1045372 h 2090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97" h="2090744">
                <a:moveTo>
                  <a:pt x="0" y="1045372"/>
                </a:moveTo>
                <a:cubicBezTo>
                  <a:pt x="0" y="468029"/>
                  <a:pt x="621316" y="0"/>
                  <a:pt x="1387749" y="0"/>
                </a:cubicBezTo>
                <a:cubicBezTo>
                  <a:pt x="2154182" y="0"/>
                  <a:pt x="2775498" y="468029"/>
                  <a:pt x="2775498" y="1045372"/>
                </a:cubicBezTo>
                <a:cubicBezTo>
                  <a:pt x="2775498" y="1622715"/>
                  <a:pt x="2154182" y="2090744"/>
                  <a:pt x="1387749" y="2090744"/>
                </a:cubicBezTo>
                <a:cubicBezTo>
                  <a:pt x="621316" y="2090744"/>
                  <a:pt x="0" y="1622715"/>
                  <a:pt x="0" y="104537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28052" tIns="327772" rIns="428052" bIns="327772" anchor="ctr"/>
          <a:lstStyle/>
          <a:p>
            <a:pPr algn="ctr" defTabSz="755650" eaLnBrk="1" hangingPunct="1">
              <a:lnSpc>
                <a:spcPct val="90000"/>
              </a:lnSpc>
              <a:spcAft>
                <a:spcPct val="35000"/>
              </a:spcAft>
              <a:defRPr/>
            </a:pPr>
            <a:r>
              <a:rPr lang="en-US" sz="2400" b="1" dirty="0">
                <a:solidFill>
                  <a:srgbClr val="FFFFFF"/>
                </a:solidFill>
                <a:latin typeface="+mj-lt"/>
                <a:cs typeface="Arial" charset="0"/>
              </a:rPr>
              <a:t>Retaining message in short term memory</a:t>
            </a:r>
          </a:p>
        </p:txBody>
      </p:sp>
      <p:sp>
        <p:nvSpPr>
          <p:cNvPr id="9" name="Freeform 8"/>
          <p:cNvSpPr/>
          <p:nvPr/>
        </p:nvSpPr>
        <p:spPr>
          <a:xfrm>
            <a:off x="76200" y="3657600"/>
            <a:ext cx="2698750" cy="2090738"/>
          </a:xfrm>
          <a:custGeom>
            <a:avLst/>
            <a:gdLst>
              <a:gd name="connsiteX0" fmla="*/ 0 w 2775497"/>
              <a:gd name="connsiteY0" fmla="*/ 1045372 h 2090744"/>
              <a:gd name="connsiteX1" fmla="*/ 1387749 w 2775497"/>
              <a:gd name="connsiteY1" fmla="*/ 0 h 2090744"/>
              <a:gd name="connsiteX2" fmla="*/ 2775498 w 2775497"/>
              <a:gd name="connsiteY2" fmla="*/ 1045372 h 2090744"/>
              <a:gd name="connsiteX3" fmla="*/ 1387749 w 2775497"/>
              <a:gd name="connsiteY3" fmla="*/ 2090744 h 2090744"/>
              <a:gd name="connsiteX4" fmla="*/ 0 w 2775497"/>
              <a:gd name="connsiteY4" fmla="*/ 1045372 h 2090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97" h="2090744">
                <a:moveTo>
                  <a:pt x="0" y="1045372"/>
                </a:moveTo>
                <a:cubicBezTo>
                  <a:pt x="0" y="468029"/>
                  <a:pt x="621316" y="0"/>
                  <a:pt x="1387749" y="0"/>
                </a:cubicBezTo>
                <a:cubicBezTo>
                  <a:pt x="2154182" y="0"/>
                  <a:pt x="2775498" y="468029"/>
                  <a:pt x="2775498" y="1045372"/>
                </a:cubicBezTo>
                <a:cubicBezTo>
                  <a:pt x="2775498" y="1622715"/>
                  <a:pt x="2154182" y="2090744"/>
                  <a:pt x="1387749" y="2090744"/>
                </a:cubicBezTo>
                <a:cubicBezTo>
                  <a:pt x="621316" y="2090744"/>
                  <a:pt x="0" y="1622715"/>
                  <a:pt x="0" y="104537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28052" tIns="327772" rIns="428052" bIns="327772" anchor="ctr"/>
          <a:lstStyle/>
          <a:p>
            <a:pPr algn="ctr" defTabSz="733425" eaLnBrk="1" hangingPunct="1">
              <a:lnSpc>
                <a:spcPct val="90000"/>
              </a:lnSpc>
              <a:spcAft>
                <a:spcPct val="35000"/>
              </a:spcAft>
              <a:defRPr/>
            </a:pPr>
            <a:r>
              <a:rPr lang="en-US" sz="2400" b="1" dirty="0">
                <a:solidFill>
                  <a:srgbClr val="FFFFFF"/>
                </a:solidFill>
                <a:latin typeface="Franklin Gothic Medium" pitchFamily="34" charset="0"/>
                <a:cs typeface="Arial" charset="0"/>
              </a:rPr>
              <a:t>Deciphering of message</a:t>
            </a:r>
            <a:r>
              <a:rPr lang="en-US" sz="2000" b="1" dirty="0">
                <a:solidFill>
                  <a:srgbClr val="FFFFFF"/>
                </a:solidFill>
                <a:latin typeface="Franklin Gothic Medium" pitchFamily="34" charset="0"/>
                <a:cs typeface="Arial" charset="0"/>
              </a:rPr>
              <a:t> </a:t>
            </a:r>
          </a:p>
        </p:txBody>
      </p:sp>
      <p:sp>
        <p:nvSpPr>
          <p:cNvPr id="13" name="Freeform 12"/>
          <p:cNvSpPr/>
          <p:nvPr/>
        </p:nvSpPr>
        <p:spPr>
          <a:xfrm>
            <a:off x="6321425" y="3657600"/>
            <a:ext cx="2670175" cy="2090738"/>
          </a:xfrm>
          <a:custGeom>
            <a:avLst/>
            <a:gdLst>
              <a:gd name="connsiteX0" fmla="*/ 0 w 2775497"/>
              <a:gd name="connsiteY0" fmla="*/ 1045372 h 2090744"/>
              <a:gd name="connsiteX1" fmla="*/ 1387749 w 2775497"/>
              <a:gd name="connsiteY1" fmla="*/ 0 h 2090744"/>
              <a:gd name="connsiteX2" fmla="*/ 2775498 w 2775497"/>
              <a:gd name="connsiteY2" fmla="*/ 1045372 h 2090744"/>
              <a:gd name="connsiteX3" fmla="*/ 1387749 w 2775497"/>
              <a:gd name="connsiteY3" fmla="*/ 2090744 h 2090744"/>
              <a:gd name="connsiteX4" fmla="*/ 0 w 2775497"/>
              <a:gd name="connsiteY4" fmla="*/ 1045372 h 2090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97" h="2090744">
                <a:moveTo>
                  <a:pt x="0" y="1045372"/>
                </a:moveTo>
                <a:cubicBezTo>
                  <a:pt x="0" y="468029"/>
                  <a:pt x="621316" y="0"/>
                  <a:pt x="1387749" y="0"/>
                </a:cubicBezTo>
                <a:cubicBezTo>
                  <a:pt x="2154182" y="0"/>
                  <a:pt x="2775498" y="468029"/>
                  <a:pt x="2775498" y="1045372"/>
                </a:cubicBezTo>
                <a:cubicBezTo>
                  <a:pt x="2775498" y="1622715"/>
                  <a:pt x="2154182" y="2090744"/>
                  <a:pt x="1387749" y="2090744"/>
                </a:cubicBezTo>
                <a:cubicBezTo>
                  <a:pt x="621316" y="2090744"/>
                  <a:pt x="0" y="1622715"/>
                  <a:pt x="0" y="104537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31862" tIns="331582" rIns="431862" bIns="331582" anchor="ctr"/>
          <a:lstStyle/>
          <a:p>
            <a:pPr algn="ctr" defTabSz="889000" eaLnBrk="1" hangingPunct="1">
              <a:lnSpc>
                <a:spcPct val="90000"/>
              </a:lnSpc>
              <a:spcAft>
                <a:spcPct val="35000"/>
              </a:spcAft>
              <a:defRPr/>
            </a:pPr>
            <a:r>
              <a:rPr lang="en-US" sz="2200" b="1" dirty="0">
                <a:solidFill>
                  <a:srgbClr val="FFFFFF"/>
                </a:solidFill>
                <a:latin typeface="Franklin Gothic Medium" pitchFamily="34" charset="0"/>
                <a:cs typeface="Arial" charset="0"/>
              </a:rPr>
              <a:t>Reconstructing into correct conceptual and language equiv</a:t>
            </a:r>
            <a:r>
              <a:rPr lang="en-US" sz="2000" b="1" dirty="0">
                <a:solidFill>
                  <a:srgbClr val="FFFFFF"/>
                </a:solidFill>
                <a:latin typeface="Franklin Gothic Medium" pitchFamily="34" charset="0"/>
                <a:cs typeface="Arial" charset="0"/>
              </a:rPr>
              <a:t>alents</a:t>
            </a:r>
          </a:p>
        </p:txBody>
      </p:sp>
      <p:sp>
        <p:nvSpPr>
          <p:cNvPr id="15" name="Freeform 14"/>
          <p:cNvSpPr/>
          <p:nvPr/>
        </p:nvSpPr>
        <p:spPr>
          <a:xfrm>
            <a:off x="6269037" y="1371600"/>
            <a:ext cx="2774950" cy="2090738"/>
          </a:xfrm>
          <a:custGeom>
            <a:avLst/>
            <a:gdLst>
              <a:gd name="connsiteX0" fmla="*/ 0 w 2775497"/>
              <a:gd name="connsiteY0" fmla="*/ 1045372 h 2090744"/>
              <a:gd name="connsiteX1" fmla="*/ 1387749 w 2775497"/>
              <a:gd name="connsiteY1" fmla="*/ 0 h 2090744"/>
              <a:gd name="connsiteX2" fmla="*/ 2775498 w 2775497"/>
              <a:gd name="connsiteY2" fmla="*/ 1045372 h 2090744"/>
              <a:gd name="connsiteX3" fmla="*/ 1387749 w 2775497"/>
              <a:gd name="connsiteY3" fmla="*/ 2090744 h 2090744"/>
              <a:gd name="connsiteX4" fmla="*/ 0 w 2775497"/>
              <a:gd name="connsiteY4" fmla="*/ 1045372 h 2090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97" h="2090744">
                <a:moveTo>
                  <a:pt x="0" y="1045372"/>
                </a:moveTo>
                <a:cubicBezTo>
                  <a:pt x="0" y="468029"/>
                  <a:pt x="621316" y="0"/>
                  <a:pt x="1387749" y="0"/>
                </a:cubicBezTo>
                <a:cubicBezTo>
                  <a:pt x="2154182" y="0"/>
                  <a:pt x="2775498" y="468029"/>
                  <a:pt x="2775498" y="1045372"/>
                </a:cubicBezTo>
                <a:cubicBezTo>
                  <a:pt x="2775498" y="1622715"/>
                  <a:pt x="2154182" y="2090744"/>
                  <a:pt x="1387749" y="2090744"/>
                </a:cubicBezTo>
                <a:cubicBezTo>
                  <a:pt x="621316" y="2090744"/>
                  <a:pt x="0" y="1622715"/>
                  <a:pt x="0" y="104537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31862" tIns="331582" rIns="431862" bIns="331582" anchor="ctr"/>
          <a:lstStyle/>
          <a:p>
            <a:pPr algn="ctr" defTabSz="889000" eaLnBrk="1" hangingPunct="1">
              <a:lnSpc>
                <a:spcPct val="90000"/>
              </a:lnSpc>
              <a:spcAft>
                <a:spcPct val="35000"/>
              </a:spcAft>
              <a:defRPr/>
            </a:pPr>
            <a:r>
              <a:rPr lang="en-US" sz="2200" b="1" dirty="0">
                <a:solidFill>
                  <a:srgbClr val="FFFFFF"/>
                </a:solidFill>
                <a:latin typeface="Franklin Gothic Medium" pitchFamily="34" charset="0"/>
                <a:cs typeface="Arial" charset="0"/>
              </a:rPr>
              <a:t>Delivering message while listening - retaining message and monitoring</a:t>
            </a:r>
          </a:p>
        </p:txBody>
      </p:sp>
      <p:sp>
        <p:nvSpPr>
          <p:cNvPr id="10" name="Title 1"/>
          <p:cNvSpPr txBox="1">
            <a:spLocks/>
          </p:cNvSpPr>
          <p:nvPr/>
        </p:nvSpPr>
        <p:spPr bwMode="auto">
          <a:xfrm>
            <a:off x="152400" y="152400"/>
            <a:ext cx="6629400" cy="1219200"/>
          </a:xfrm>
          <a:prstGeom prst="rect">
            <a:avLst/>
          </a:prstGeom>
          <a:noFill/>
          <a:ln w="9525">
            <a:noFill/>
            <a:miter lim="800000"/>
            <a:headEnd/>
            <a:tailEnd/>
          </a:ln>
        </p:spPr>
        <p:txBody>
          <a:bodyPr/>
          <a:lstStyle/>
          <a:p>
            <a:pPr algn="ctr"/>
            <a:r>
              <a:rPr lang="en-US" sz="3600" b="1" dirty="0">
                <a:solidFill>
                  <a:srgbClr val="000000"/>
                </a:solidFill>
                <a:latin typeface="Cambria" pitchFamily="18" charset="0"/>
                <a:cs typeface="Arial" charset="0"/>
              </a:rPr>
              <a:t>Cognitive Processes Used in Simultaneous</a:t>
            </a:r>
          </a:p>
        </p:txBody>
      </p:sp>
      <p:pic>
        <p:nvPicPr>
          <p:cNvPr id="31752" name="Picture 4" descr="braincropped"/>
          <p:cNvPicPr>
            <a:picLocks noChangeAspect="1" noChangeArrowheads="1"/>
          </p:cNvPicPr>
          <p:nvPr/>
        </p:nvPicPr>
        <p:blipFill>
          <a:blip r:embed="rId2"/>
          <a:srcRect r="-4791" b="2719"/>
          <a:stretch>
            <a:fillRect/>
          </a:stretch>
        </p:blipFill>
        <p:spPr bwMode="auto">
          <a:xfrm>
            <a:off x="2895600" y="1524000"/>
            <a:ext cx="3200400" cy="3271838"/>
          </a:xfrm>
          <a:prstGeom prst="rect">
            <a:avLst/>
          </a:prstGeom>
          <a:noFill/>
          <a:ln w="9525">
            <a:solidFill>
              <a:schemeClr val="tx2"/>
            </a:solidFill>
            <a:miter lim="800000"/>
            <a:headEnd/>
            <a:tailEnd/>
          </a:ln>
        </p:spPr>
      </p:pic>
    </p:spTree>
    <p:extLst>
      <p:ext uri="{BB962C8B-B14F-4D97-AF65-F5344CB8AC3E}">
        <p14:creationId xmlns:p14="http://schemas.microsoft.com/office/powerpoint/2010/main" val="194602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290">
                                          <p:stCondLst>
                                            <p:cond delay="0"/>
                                          </p:stCondLst>
                                        </p:cTn>
                                        <p:tgtEl>
                                          <p:spTgt spid="7"/>
                                        </p:tgtEl>
                                      </p:cBhvr>
                                    </p:animEffect>
                                    <p:anim calcmode="lin" valueType="num">
                                      <p:cBhvr>
                                        <p:cTn id="15"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8"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9"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0" dur="13">
                                          <p:stCondLst>
                                            <p:cond delay="325"/>
                                          </p:stCondLst>
                                        </p:cTn>
                                        <p:tgtEl>
                                          <p:spTgt spid="7"/>
                                        </p:tgtEl>
                                      </p:cBhvr>
                                      <p:to x="100000" y="60000"/>
                                    </p:animScale>
                                    <p:animScale>
                                      <p:cBhvr>
                                        <p:cTn id="21" dur="83" decel="50000">
                                          <p:stCondLst>
                                            <p:cond delay="338"/>
                                          </p:stCondLst>
                                        </p:cTn>
                                        <p:tgtEl>
                                          <p:spTgt spid="7"/>
                                        </p:tgtEl>
                                      </p:cBhvr>
                                      <p:to x="100000" y="100000"/>
                                    </p:animScale>
                                    <p:animScale>
                                      <p:cBhvr>
                                        <p:cTn id="22" dur="13">
                                          <p:stCondLst>
                                            <p:cond delay="656"/>
                                          </p:stCondLst>
                                        </p:cTn>
                                        <p:tgtEl>
                                          <p:spTgt spid="7"/>
                                        </p:tgtEl>
                                      </p:cBhvr>
                                      <p:to x="100000" y="80000"/>
                                    </p:animScale>
                                    <p:animScale>
                                      <p:cBhvr>
                                        <p:cTn id="23" dur="83" decel="50000">
                                          <p:stCondLst>
                                            <p:cond delay="669"/>
                                          </p:stCondLst>
                                        </p:cTn>
                                        <p:tgtEl>
                                          <p:spTgt spid="7"/>
                                        </p:tgtEl>
                                      </p:cBhvr>
                                      <p:to x="100000" y="100000"/>
                                    </p:animScale>
                                    <p:animScale>
                                      <p:cBhvr>
                                        <p:cTn id="24" dur="13">
                                          <p:stCondLst>
                                            <p:cond delay="821"/>
                                          </p:stCondLst>
                                        </p:cTn>
                                        <p:tgtEl>
                                          <p:spTgt spid="7"/>
                                        </p:tgtEl>
                                      </p:cBhvr>
                                      <p:to x="100000" y="90000"/>
                                    </p:animScale>
                                    <p:animScale>
                                      <p:cBhvr>
                                        <p:cTn id="25" dur="83" decel="50000">
                                          <p:stCondLst>
                                            <p:cond delay="834"/>
                                          </p:stCondLst>
                                        </p:cTn>
                                        <p:tgtEl>
                                          <p:spTgt spid="7"/>
                                        </p:tgtEl>
                                      </p:cBhvr>
                                      <p:to x="100000" y="100000"/>
                                    </p:animScale>
                                    <p:animScale>
                                      <p:cBhvr>
                                        <p:cTn id="26" dur="13">
                                          <p:stCondLst>
                                            <p:cond delay="904"/>
                                          </p:stCondLst>
                                        </p:cTn>
                                        <p:tgtEl>
                                          <p:spTgt spid="7"/>
                                        </p:tgtEl>
                                      </p:cBhvr>
                                      <p:to x="100000" y="95000"/>
                                    </p:animScale>
                                    <p:animScale>
                                      <p:cBhvr>
                                        <p:cTn id="27" dur="83" decel="50000">
                                          <p:stCondLst>
                                            <p:cond delay="917"/>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290">
                                          <p:stCondLst>
                                            <p:cond delay="0"/>
                                          </p:stCondLst>
                                        </p:cTn>
                                        <p:tgtEl>
                                          <p:spTgt spid="9"/>
                                        </p:tgtEl>
                                      </p:cBhvr>
                                    </p:animEffect>
                                    <p:anim calcmode="lin" valueType="num">
                                      <p:cBhvr>
                                        <p:cTn id="33"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38" dur="13">
                                          <p:stCondLst>
                                            <p:cond delay="325"/>
                                          </p:stCondLst>
                                        </p:cTn>
                                        <p:tgtEl>
                                          <p:spTgt spid="9"/>
                                        </p:tgtEl>
                                      </p:cBhvr>
                                      <p:to x="100000" y="60000"/>
                                    </p:animScale>
                                    <p:animScale>
                                      <p:cBhvr>
                                        <p:cTn id="39" dur="83" decel="50000">
                                          <p:stCondLst>
                                            <p:cond delay="338"/>
                                          </p:stCondLst>
                                        </p:cTn>
                                        <p:tgtEl>
                                          <p:spTgt spid="9"/>
                                        </p:tgtEl>
                                      </p:cBhvr>
                                      <p:to x="100000" y="100000"/>
                                    </p:animScale>
                                    <p:animScale>
                                      <p:cBhvr>
                                        <p:cTn id="40" dur="13">
                                          <p:stCondLst>
                                            <p:cond delay="656"/>
                                          </p:stCondLst>
                                        </p:cTn>
                                        <p:tgtEl>
                                          <p:spTgt spid="9"/>
                                        </p:tgtEl>
                                      </p:cBhvr>
                                      <p:to x="100000" y="80000"/>
                                    </p:animScale>
                                    <p:animScale>
                                      <p:cBhvr>
                                        <p:cTn id="41" dur="83" decel="50000">
                                          <p:stCondLst>
                                            <p:cond delay="669"/>
                                          </p:stCondLst>
                                        </p:cTn>
                                        <p:tgtEl>
                                          <p:spTgt spid="9"/>
                                        </p:tgtEl>
                                      </p:cBhvr>
                                      <p:to x="100000" y="100000"/>
                                    </p:animScale>
                                    <p:animScale>
                                      <p:cBhvr>
                                        <p:cTn id="42" dur="13">
                                          <p:stCondLst>
                                            <p:cond delay="821"/>
                                          </p:stCondLst>
                                        </p:cTn>
                                        <p:tgtEl>
                                          <p:spTgt spid="9"/>
                                        </p:tgtEl>
                                      </p:cBhvr>
                                      <p:to x="100000" y="90000"/>
                                    </p:animScale>
                                    <p:animScale>
                                      <p:cBhvr>
                                        <p:cTn id="43" dur="83" decel="50000">
                                          <p:stCondLst>
                                            <p:cond delay="834"/>
                                          </p:stCondLst>
                                        </p:cTn>
                                        <p:tgtEl>
                                          <p:spTgt spid="9"/>
                                        </p:tgtEl>
                                      </p:cBhvr>
                                      <p:to x="100000" y="100000"/>
                                    </p:animScale>
                                    <p:animScale>
                                      <p:cBhvr>
                                        <p:cTn id="44" dur="13">
                                          <p:stCondLst>
                                            <p:cond delay="904"/>
                                          </p:stCondLst>
                                        </p:cTn>
                                        <p:tgtEl>
                                          <p:spTgt spid="9"/>
                                        </p:tgtEl>
                                      </p:cBhvr>
                                      <p:to x="100000" y="95000"/>
                                    </p:animScale>
                                    <p:animScale>
                                      <p:cBhvr>
                                        <p:cTn id="45" dur="83" decel="50000">
                                          <p:stCondLst>
                                            <p:cond delay="917"/>
                                          </p:stCondLst>
                                        </p:cTn>
                                        <p:tgtEl>
                                          <p:spTgt spid="9"/>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290">
                                          <p:stCondLst>
                                            <p:cond delay="0"/>
                                          </p:stCondLst>
                                        </p:cTn>
                                        <p:tgtEl>
                                          <p:spTgt spid="11"/>
                                        </p:tgtEl>
                                      </p:cBhvr>
                                    </p:animEffect>
                                    <p:anim calcmode="lin" valueType="num">
                                      <p:cBhvr>
                                        <p:cTn id="51"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2"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3"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54"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55"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56" dur="13">
                                          <p:stCondLst>
                                            <p:cond delay="325"/>
                                          </p:stCondLst>
                                        </p:cTn>
                                        <p:tgtEl>
                                          <p:spTgt spid="11"/>
                                        </p:tgtEl>
                                      </p:cBhvr>
                                      <p:to x="100000" y="60000"/>
                                    </p:animScale>
                                    <p:animScale>
                                      <p:cBhvr>
                                        <p:cTn id="57" dur="83" decel="50000">
                                          <p:stCondLst>
                                            <p:cond delay="338"/>
                                          </p:stCondLst>
                                        </p:cTn>
                                        <p:tgtEl>
                                          <p:spTgt spid="11"/>
                                        </p:tgtEl>
                                      </p:cBhvr>
                                      <p:to x="100000" y="100000"/>
                                    </p:animScale>
                                    <p:animScale>
                                      <p:cBhvr>
                                        <p:cTn id="58" dur="13">
                                          <p:stCondLst>
                                            <p:cond delay="656"/>
                                          </p:stCondLst>
                                        </p:cTn>
                                        <p:tgtEl>
                                          <p:spTgt spid="11"/>
                                        </p:tgtEl>
                                      </p:cBhvr>
                                      <p:to x="100000" y="80000"/>
                                    </p:animScale>
                                    <p:animScale>
                                      <p:cBhvr>
                                        <p:cTn id="59" dur="83" decel="50000">
                                          <p:stCondLst>
                                            <p:cond delay="669"/>
                                          </p:stCondLst>
                                        </p:cTn>
                                        <p:tgtEl>
                                          <p:spTgt spid="11"/>
                                        </p:tgtEl>
                                      </p:cBhvr>
                                      <p:to x="100000" y="100000"/>
                                    </p:animScale>
                                    <p:animScale>
                                      <p:cBhvr>
                                        <p:cTn id="60" dur="13">
                                          <p:stCondLst>
                                            <p:cond delay="821"/>
                                          </p:stCondLst>
                                        </p:cTn>
                                        <p:tgtEl>
                                          <p:spTgt spid="11"/>
                                        </p:tgtEl>
                                      </p:cBhvr>
                                      <p:to x="100000" y="90000"/>
                                    </p:animScale>
                                    <p:animScale>
                                      <p:cBhvr>
                                        <p:cTn id="61" dur="83" decel="50000">
                                          <p:stCondLst>
                                            <p:cond delay="834"/>
                                          </p:stCondLst>
                                        </p:cTn>
                                        <p:tgtEl>
                                          <p:spTgt spid="11"/>
                                        </p:tgtEl>
                                      </p:cBhvr>
                                      <p:to x="100000" y="100000"/>
                                    </p:animScale>
                                    <p:animScale>
                                      <p:cBhvr>
                                        <p:cTn id="62" dur="13">
                                          <p:stCondLst>
                                            <p:cond delay="904"/>
                                          </p:stCondLst>
                                        </p:cTn>
                                        <p:tgtEl>
                                          <p:spTgt spid="11"/>
                                        </p:tgtEl>
                                      </p:cBhvr>
                                      <p:to x="100000" y="95000"/>
                                    </p:animScale>
                                    <p:animScale>
                                      <p:cBhvr>
                                        <p:cTn id="63" dur="83" decel="50000">
                                          <p:stCondLst>
                                            <p:cond delay="917"/>
                                          </p:stCondLst>
                                        </p:cTn>
                                        <p:tgtEl>
                                          <p:spTgt spid="11"/>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down)">
                                      <p:cBhvr>
                                        <p:cTn id="68" dur="290">
                                          <p:stCondLst>
                                            <p:cond delay="0"/>
                                          </p:stCondLst>
                                        </p:cTn>
                                        <p:tgtEl>
                                          <p:spTgt spid="13"/>
                                        </p:tgtEl>
                                      </p:cBhvr>
                                    </p:animEffect>
                                    <p:anim calcmode="lin" valueType="num">
                                      <p:cBhvr>
                                        <p:cTn id="69"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0"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1"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72"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73"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74" dur="13">
                                          <p:stCondLst>
                                            <p:cond delay="325"/>
                                          </p:stCondLst>
                                        </p:cTn>
                                        <p:tgtEl>
                                          <p:spTgt spid="13"/>
                                        </p:tgtEl>
                                      </p:cBhvr>
                                      <p:to x="100000" y="60000"/>
                                    </p:animScale>
                                    <p:animScale>
                                      <p:cBhvr>
                                        <p:cTn id="75" dur="83" decel="50000">
                                          <p:stCondLst>
                                            <p:cond delay="338"/>
                                          </p:stCondLst>
                                        </p:cTn>
                                        <p:tgtEl>
                                          <p:spTgt spid="13"/>
                                        </p:tgtEl>
                                      </p:cBhvr>
                                      <p:to x="100000" y="100000"/>
                                    </p:animScale>
                                    <p:animScale>
                                      <p:cBhvr>
                                        <p:cTn id="76" dur="13">
                                          <p:stCondLst>
                                            <p:cond delay="656"/>
                                          </p:stCondLst>
                                        </p:cTn>
                                        <p:tgtEl>
                                          <p:spTgt spid="13"/>
                                        </p:tgtEl>
                                      </p:cBhvr>
                                      <p:to x="100000" y="80000"/>
                                    </p:animScale>
                                    <p:animScale>
                                      <p:cBhvr>
                                        <p:cTn id="77" dur="83" decel="50000">
                                          <p:stCondLst>
                                            <p:cond delay="669"/>
                                          </p:stCondLst>
                                        </p:cTn>
                                        <p:tgtEl>
                                          <p:spTgt spid="13"/>
                                        </p:tgtEl>
                                      </p:cBhvr>
                                      <p:to x="100000" y="100000"/>
                                    </p:animScale>
                                    <p:animScale>
                                      <p:cBhvr>
                                        <p:cTn id="78" dur="13">
                                          <p:stCondLst>
                                            <p:cond delay="821"/>
                                          </p:stCondLst>
                                        </p:cTn>
                                        <p:tgtEl>
                                          <p:spTgt spid="13"/>
                                        </p:tgtEl>
                                      </p:cBhvr>
                                      <p:to x="100000" y="90000"/>
                                    </p:animScale>
                                    <p:animScale>
                                      <p:cBhvr>
                                        <p:cTn id="79" dur="83" decel="50000">
                                          <p:stCondLst>
                                            <p:cond delay="834"/>
                                          </p:stCondLst>
                                        </p:cTn>
                                        <p:tgtEl>
                                          <p:spTgt spid="13"/>
                                        </p:tgtEl>
                                      </p:cBhvr>
                                      <p:to x="100000" y="100000"/>
                                    </p:animScale>
                                    <p:animScale>
                                      <p:cBhvr>
                                        <p:cTn id="80" dur="13">
                                          <p:stCondLst>
                                            <p:cond delay="904"/>
                                          </p:stCondLst>
                                        </p:cTn>
                                        <p:tgtEl>
                                          <p:spTgt spid="13"/>
                                        </p:tgtEl>
                                      </p:cBhvr>
                                      <p:to x="100000" y="95000"/>
                                    </p:animScale>
                                    <p:animScale>
                                      <p:cBhvr>
                                        <p:cTn id="81" dur="83" decel="50000">
                                          <p:stCondLst>
                                            <p:cond delay="917"/>
                                          </p:stCondLst>
                                        </p:cTn>
                                        <p:tgtEl>
                                          <p:spTgt spid="13"/>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wipe(down)">
                                      <p:cBhvr>
                                        <p:cTn id="86" dur="290">
                                          <p:stCondLst>
                                            <p:cond delay="0"/>
                                          </p:stCondLst>
                                        </p:cTn>
                                        <p:tgtEl>
                                          <p:spTgt spid="15"/>
                                        </p:tgtEl>
                                      </p:cBhvr>
                                    </p:animEffect>
                                    <p:anim calcmode="lin" valueType="num">
                                      <p:cBhvr>
                                        <p:cTn id="87"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8"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9"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90"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91"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92" dur="13">
                                          <p:stCondLst>
                                            <p:cond delay="325"/>
                                          </p:stCondLst>
                                        </p:cTn>
                                        <p:tgtEl>
                                          <p:spTgt spid="15"/>
                                        </p:tgtEl>
                                      </p:cBhvr>
                                      <p:to x="100000" y="60000"/>
                                    </p:animScale>
                                    <p:animScale>
                                      <p:cBhvr>
                                        <p:cTn id="93" dur="83" decel="50000">
                                          <p:stCondLst>
                                            <p:cond delay="338"/>
                                          </p:stCondLst>
                                        </p:cTn>
                                        <p:tgtEl>
                                          <p:spTgt spid="15"/>
                                        </p:tgtEl>
                                      </p:cBhvr>
                                      <p:to x="100000" y="100000"/>
                                    </p:animScale>
                                    <p:animScale>
                                      <p:cBhvr>
                                        <p:cTn id="94" dur="13">
                                          <p:stCondLst>
                                            <p:cond delay="656"/>
                                          </p:stCondLst>
                                        </p:cTn>
                                        <p:tgtEl>
                                          <p:spTgt spid="15"/>
                                        </p:tgtEl>
                                      </p:cBhvr>
                                      <p:to x="100000" y="80000"/>
                                    </p:animScale>
                                    <p:animScale>
                                      <p:cBhvr>
                                        <p:cTn id="95" dur="83" decel="50000">
                                          <p:stCondLst>
                                            <p:cond delay="669"/>
                                          </p:stCondLst>
                                        </p:cTn>
                                        <p:tgtEl>
                                          <p:spTgt spid="15"/>
                                        </p:tgtEl>
                                      </p:cBhvr>
                                      <p:to x="100000" y="100000"/>
                                    </p:animScale>
                                    <p:animScale>
                                      <p:cBhvr>
                                        <p:cTn id="96" dur="13">
                                          <p:stCondLst>
                                            <p:cond delay="821"/>
                                          </p:stCondLst>
                                        </p:cTn>
                                        <p:tgtEl>
                                          <p:spTgt spid="15"/>
                                        </p:tgtEl>
                                      </p:cBhvr>
                                      <p:to x="100000" y="90000"/>
                                    </p:animScale>
                                    <p:animScale>
                                      <p:cBhvr>
                                        <p:cTn id="97" dur="83" decel="50000">
                                          <p:stCondLst>
                                            <p:cond delay="834"/>
                                          </p:stCondLst>
                                        </p:cTn>
                                        <p:tgtEl>
                                          <p:spTgt spid="15"/>
                                        </p:tgtEl>
                                      </p:cBhvr>
                                      <p:to x="100000" y="100000"/>
                                    </p:animScale>
                                    <p:animScale>
                                      <p:cBhvr>
                                        <p:cTn id="98" dur="13">
                                          <p:stCondLst>
                                            <p:cond delay="904"/>
                                          </p:stCondLst>
                                        </p:cTn>
                                        <p:tgtEl>
                                          <p:spTgt spid="15"/>
                                        </p:tgtEl>
                                      </p:cBhvr>
                                      <p:to x="100000" y="95000"/>
                                    </p:animScale>
                                    <p:animScale>
                                      <p:cBhvr>
                                        <p:cTn id="99" dur="83" decel="50000">
                                          <p:stCondLst>
                                            <p:cond delay="917"/>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9" grpId="0" animBg="1"/>
      <p:bldP spid="13" grpId="0" animBg="1"/>
      <p:bldP spid="15"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fld id="{0C4D65A1-30FD-4597-8BDC-5EEF58C50DA0}" type="datetime1">
              <a:rPr lang="en-US" smtClean="0"/>
              <a:pPr/>
              <a:t>3/2/2017</a:t>
            </a:fld>
            <a:endParaRPr lang="en-US"/>
          </a:p>
        </p:txBody>
      </p:sp>
      <p:sp>
        <p:nvSpPr>
          <p:cNvPr id="10244" name="Slide Number Placeholder 5"/>
          <p:cNvSpPr>
            <a:spLocks noGrp="1"/>
          </p:cNvSpPr>
          <p:nvPr>
            <p:ph type="sldNum" sz="quarter" idx="12"/>
          </p:nvPr>
        </p:nvSpPr>
        <p:spPr>
          <a:noFill/>
        </p:spPr>
        <p:txBody>
          <a:bodyPr/>
          <a:lstStyle/>
          <a:p>
            <a:fld id="{929685BA-5DED-4ECB-AD09-EA9AFE803025}" type="slidenum">
              <a:rPr lang="en-US" smtClean="0"/>
              <a:pPr/>
              <a:t>14</a:t>
            </a:fld>
            <a:endParaRPr lang="en-US"/>
          </a:p>
        </p:txBody>
      </p:sp>
      <p:sp>
        <p:nvSpPr>
          <p:cNvPr id="10246" name="Rectangle 3"/>
          <p:cNvSpPr>
            <a:spLocks noGrp="1" noChangeArrowheads="1"/>
          </p:cNvSpPr>
          <p:nvPr>
            <p:ph type="body" idx="1"/>
          </p:nvPr>
        </p:nvSpPr>
        <p:spPr>
          <a:xfrm>
            <a:off x="304800" y="1600200"/>
            <a:ext cx="7391400" cy="4876800"/>
          </a:xfrm>
        </p:spPr>
        <p:txBody>
          <a:bodyPr/>
          <a:lstStyle/>
          <a:p>
            <a:pPr eaLnBrk="1" hangingPunct="1">
              <a:lnSpc>
                <a:spcPct val="80000"/>
              </a:lnSpc>
              <a:buFont typeface="Wingdings" pitchFamily="2" charset="2"/>
              <a:buNone/>
            </a:pPr>
            <a:endParaRPr lang="en-US" sz="2400" dirty="0"/>
          </a:p>
          <a:p>
            <a:pPr eaLnBrk="1" hangingPunct="1">
              <a:lnSpc>
                <a:spcPct val="80000"/>
              </a:lnSpc>
              <a:buFont typeface="Wingdings" pitchFamily="2" charset="2"/>
              <a:buNone/>
            </a:pPr>
            <a:r>
              <a:rPr lang="en-US" sz="2600" b="1" dirty="0">
                <a:latin typeface="Britannic Bold" pitchFamily="34" charset="0"/>
              </a:rPr>
              <a:t>English:  </a:t>
            </a:r>
            <a:r>
              <a:rPr lang="en-US" sz="2600" i="1" dirty="0">
                <a:latin typeface="Britannic Bold" pitchFamily="34" charset="0"/>
              </a:rPr>
              <a:t>The brown house is very big.</a:t>
            </a:r>
            <a:endParaRPr lang="en-US" sz="2600" dirty="0">
              <a:latin typeface="Britannic Bold" pitchFamily="34" charset="0"/>
            </a:endParaRPr>
          </a:p>
          <a:p>
            <a:pPr eaLnBrk="1" hangingPunct="1">
              <a:lnSpc>
                <a:spcPct val="80000"/>
              </a:lnSpc>
              <a:buFont typeface="Wingdings" pitchFamily="2" charset="2"/>
              <a:buNone/>
            </a:pPr>
            <a:endParaRPr lang="en-US" sz="2600" dirty="0">
              <a:latin typeface="Britannic Bold" pitchFamily="34" charset="0"/>
            </a:endParaRPr>
          </a:p>
          <a:p>
            <a:pPr eaLnBrk="1" hangingPunct="1">
              <a:lnSpc>
                <a:spcPct val="80000"/>
              </a:lnSpc>
              <a:buFont typeface="Wingdings" pitchFamily="2" charset="2"/>
              <a:buNone/>
            </a:pPr>
            <a:r>
              <a:rPr lang="en-US" sz="2600" b="1" dirty="0">
                <a:latin typeface="Britannic Bold" pitchFamily="34" charset="0"/>
              </a:rPr>
              <a:t>Hopi:  </a:t>
            </a:r>
            <a:r>
              <a:rPr lang="en-US" sz="2600" i="1" dirty="0">
                <a:latin typeface="Britannic Bold" pitchFamily="34" charset="0"/>
              </a:rPr>
              <a:t>Brown house very big.</a:t>
            </a:r>
          </a:p>
          <a:p>
            <a:pPr eaLnBrk="1" hangingPunct="1">
              <a:lnSpc>
                <a:spcPct val="80000"/>
              </a:lnSpc>
              <a:buFont typeface="Wingdings" pitchFamily="2" charset="2"/>
              <a:buNone/>
            </a:pPr>
            <a:endParaRPr lang="en-US" sz="2600" b="1" dirty="0">
              <a:latin typeface="Britannic Bold" pitchFamily="34" charset="0"/>
            </a:endParaRPr>
          </a:p>
          <a:p>
            <a:pPr eaLnBrk="1" hangingPunct="1">
              <a:lnSpc>
                <a:spcPct val="80000"/>
              </a:lnSpc>
              <a:buFont typeface="Wingdings" pitchFamily="2" charset="2"/>
              <a:buNone/>
            </a:pPr>
            <a:r>
              <a:rPr lang="en-US" sz="2600" b="1" dirty="0">
                <a:latin typeface="Britannic Bold" pitchFamily="34" charset="0"/>
              </a:rPr>
              <a:t>Vietnamese:  </a:t>
            </a:r>
            <a:r>
              <a:rPr lang="en-US" sz="2600" i="1" dirty="0">
                <a:latin typeface="Britannic Bold" pitchFamily="34" charset="0"/>
              </a:rPr>
              <a:t>The house color brown is very big.</a:t>
            </a:r>
          </a:p>
          <a:p>
            <a:pPr eaLnBrk="1" hangingPunct="1">
              <a:lnSpc>
                <a:spcPct val="80000"/>
              </a:lnSpc>
              <a:buFont typeface="Wingdings" pitchFamily="2" charset="2"/>
              <a:buNone/>
            </a:pPr>
            <a:endParaRPr lang="en-US" sz="2600" i="1" dirty="0">
              <a:latin typeface="Britannic Bold" pitchFamily="34" charset="0"/>
            </a:endParaRPr>
          </a:p>
          <a:p>
            <a:pPr eaLnBrk="1" hangingPunct="1">
              <a:lnSpc>
                <a:spcPct val="80000"/>
              </a:lnSpc>
              <a:buFont typeface="Wingdings" pitchFamily="2" charset="2"/>
              <a:buNone/>
            </a:pPr>
            <a:r>
              <a:rPr lang="en-US" sz="2600" b="1" dirty="0">
                <a:latin typeface="Britannic Bold" pitchFamily="34" charset="0"/>
              </a:rPr>
              <a:t>Farsi:  </a:t>
            </a:r>
            <a:r>
              <a:rPr lang="en-US" sz="2600" i="1" dirty="0">
                <a:latin typeface="Britannic Bold" pitchFamily="34" charset="0"/>
              </a:rPr>
              <a:t>The house brown very big is.</a:t>
            </a:r>
            <a:r>
              <a:rPr lang="en-US" sz="2600" dirty="0">
                <a:latin typeface="Britannic Bold" pitchFamily="34" charset="0"/>
              </a:rPr>
              <a:t> </a:t>
            </a:r>
          </a:p>
        </p:txBody>
      </p:sp>
      <p:sp>
        <p:nvSpPr>
          <p:cNvPr id="10245" name="Rectangle 2"/>
          <p:cNvSpPr>
            <a:spLocks noGrp="1" noChangeArrowheads="1"/>
          </p:cNvSpPr>
          <p:nvPr>
            <p:ph type="title"/>
          </p:nvPr>
        </p:nvSpPr>
        <p:spPr>
          <a:xfrm>
            <a:off x="457200" y="228600"/>
            <a:ext cx="6629400" cy="1417638"/>
          </a:xfrm>
        </p:spPr>
        <p:txBody>
          <a:bodyPr>
            <a:normAutofit fontScale="90000"/>
          </a:bodyPr>
          <a:lstStyle/>
          <a:p>
            <a:pPr eaLnBrk="1" hangingPunct="1"/>
            <a:r>
              <a:rPr lang="en-US" sz="4400" dirty="0">
                <a:latin typeface="Arial Black" pitchFamily="34" charset="0"/>
              </a:rPr>
              <a:t>Word Order In Different Languages</a:t>
            </a:r>
          </a:p>
        </p:txBody>
      </p:sp>
    </p:spTree>
    <p:extLst>
      <p:ext uri="{BB962C8B-B14F-4D97-AF65-F5344CB8AC3E}">
        <p14:creationId xmlns:p14="http://schemas.microsoft.com/office/powerpoint/2010/main" val="34042911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6">
                                            <p:txEl>
                                              <p:pRg st="1" end="1"/>
                                            </p:txEl>
                                          </p:spTgt>
                                        </p:tgtEl>
                                        <p:attrNameLst>
                                          <p:attrName>style.visibility</p:attrName>
                                        </p:attrNameLst>
                                      </p:cBhvr>
                                      <p:to>
                                        <p:strVal val="visible"/>
                                      </p:to>
                                    </p:set>
                                    <p:animEffect transition="in" filter="fade">
                                      <p:cBhvr>
                                        <p:cTn id="7" dur="500"/>
                                        <p:tgtEl>
                                          <p:spTgt spid="1024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6">
                                            <p:txEl>
                                              <p:pRg st="3" end="3"/>
                                            </p:txEl>
                                          </p:spTgt>
                                        </p:tgtEl>
                                        <p:attrNameLst>
                                          <p:attrName>style.visibility</p:attrName>
                                        </p:attrNameLst>
                                      </p:cBhvr>
                                      <p:to>
                                        <p:strVal val="visible"/>
                                      </p:to>
                                    </p:set>
                                    <p:animEffect transition="in" filter="fade">
                                      <p:cBhvr>
                                        <p:cTn id="12" dur="500"/>
                                        <p:tgtEl>
                                          <p:spTgt spid="1024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6">
                                            <p:txEl>
                                              <p:pRg st="5" end="5"/>
                                            </p:txEl>
                                          </p:spTgt>
                                        </p:tgtEl>
                                        <p:attrNameLst>
                                          <p:attrName>style.visibility</p:attrName>
                                        </p:attrNameLst>
                                      </p:cBhvr>
                                      <p:to>
                                        <p:strVal val="visible"/>
                                      </p:to>
                                    </p:set>
                                    <p:animEffect transition="in" filter="fade">
                                      <p:cBhvr>
                                        <p:cTn id="17" dur="500"/>
                                        <p:tgtEl>
                                          <p:spTgt spid="1024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6">
                                            <p:txEl>
                                              <p:pRg st="7" end="7"/>
                                            </p:txEl>
                                          </p:spTgt>
                                        </p:tgtEl>
                                        <p:attrNameLst>
                                          <p:attrName>style.visibility</p:attrName>
                                        </p:attrNameLst>
                                      </p:cBhvr>
                                      <p:to>
                                        <p:strVal val="visible"/>
                                      </p:to>
                                    </p:set>
                                    <p:animEffect transition="in" filter="fade">
                                      <p:cBhvr>
                                        <p:cTn id="22" dur="500"/>
                                        <p:tgtEl>
                                          <p:spTgt spid="1024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0" y="228600"/>
            <a:ext cx="8229600" cy="1143000"/>
          </a:xfrm>
        </p:spPr>
        <p:txBody>
          <a:bodyPr>
            <a:normAutofit fontScale="90000"/>
          </a:bodyPr>
          <a:lstStyle/>
          <a:p>
            <a:pPr eaLnBrk="1" hangingPunct="1"/>
            <a:r>
              <a:rPr lang="en-US" sz="4400" dirty="0">
                <a:solidFill>
                  <a:schemeClr val="tx1"/>
                </a:solidFill>
                <a:latin typeface="Arial Black" pitchFamily="34" charset="0"/>
              </a:rPr>
              <a:t>Noun and Adjective </a:t>
            </a:r>
            <a:br>
              <a:rPr lang="en-US" sz="4400" dirty="0">
                <a:solidFill>
                  <a:schemeClr val="tx1"/>
                </a:solidFill>
                <a:latin typeface="Arial Black" pitchFamily="34" charset="0"/>
              </a:rPr>
            </a:br>
            <a:r>
              <a:rPr lang="en-US" sz="4400" dirty="0">
                <a:solidFill>
                  <a:schemeClr val="tx1"/>
                </a:solidFill>
                <a:latin typeface="Arial Black" pitchFamily="34" charset="0"/>
              </a:rPr>
              <a:t>Position</a:t>
            </a:r>
          </a:p>
        </p:txBody>
      </p:sp>
      <p:sp>
        <p:nvSpPr>
          <p:cNvPr id="124931" name="Rectangle 3"/>
          <p:cNvSpPr>
            <a:spLocks noGrp="1" noChangeArrowheads="1"/>
          </p:cNvSpPr>
          <p:nvPr>
            <p:ph type="body" idx="1"/>
          </p:nvPr>
        </p:nvSpPr>
        <p:spPr/>
        <p:txBody>
          <a:bodyPr/>
          <a:lstStyle/>
          <a:p>
            <a:pPr eaLnBrk="1" hangingPunct="1">
              <a:buFont typeface="Wingdings" pitchFamily="2" charset="2"/>
              <a:buNone/>
            </a:pPr>
            <a:endParaRPr lang="en-US" dirty="0"/>
          </a:p>
          <a:p>
            <a:pPr eaLnBrk="1" hangingPunct="1">
              <a:buFont typeface="Wingdings" pitchFamily="2" charset="2"/>
              <a:buNone/>
            </a:pPr>
            <a:r>
              <a:rPr lang="en-US" b="1" dirty="0"/>
              <a:t>“The long, hard, rocky </a:t>
            </a:r>
            <a:r>
              <a:rPr lang="en-US" b="1" u="sng" dirty="0"/>
              <a:t>road</a:t>
            </a:r>
            <a:r>
              <a:rPr lang="en-US" b="1" dirty="0"/>
              <a:t> to success.”</a:t>
            </a:r>
          </a:p>
          <a:p>
            <a:pPr eaLnBrk="1" hangingPunct="1">
              <a:buFont typeface="Wingdings" pitchFamily="2" charset="2"/>
              <a:buNone/>
            </a:pPr>
            <a:r>
              <a:rPr lang="en-US" b="1" dirty="0"/>
              <a:t>      ____________________</a:t>
            </a:r>
          </a:p>
          <a:p>
            <a:pPr eaLnBrk="1" hangingPunct="1"/>
            <a:endParaRPr lang="en-US" b="1" dirty="0"/>
          </a:p>
          <a:p>
            <a:pPr eaLnBrk="1" hangingPunct="1">
              <a:buFont typeface="Wingdings" pitchFamily="2" charset="2"/>
              <a:buNone/>
            </a:pPr>
            <a:r>
              <a:rPr lang="en-US" b="1" dirty="0"/>
              <a:t>“El </a:t>
            </a:r>
            <a:r>
              <a:rPr lang="en-US" b="1" u="sng" dirty="0" err="1"/>
              <a:t>camino</a:t>
            </a:r>
            <a:r>
              <a:rPr lang="en-US" b="1" dirty="0"/>
              <a:t> largo, </a:t>
            </a:r>
            <a:r>
              <a:rPr lang="en-US" b="1" dirty="0" err="1"/>
              <a:t>duro</a:t>
            </a:r>
            <a:r>
              <a:rPr lang="en-US" b="1" dirty="0"/>
              <a:t> y  </a:t>
            </a:r>
            <a:r>
              <a:rPr lang="en-US" b="1" dirty="0" err="1"/>
              <a:t>accidentado</a:t>
            </a:r>
            <a:r>
              <a:rPr lang="en-US" b="1" dirty="0"/>
              <a:t> </a:t>
            </a:r>
            <a:r>
              <a:rPr lang="en-US" b="1" dirty="0" err="1"/>
              <a:t>hacia</a:t>
            </a:r>
            <a:r>
              <a:rPr lang="en-US" b="1" dirty="0"/>
              <a:t> el </a:t>
            </a:r>
            <a:r>
              <a:rPr lang="en-US" b="1" dirty="0" err="1"/>
              <a:t>éxito</a:t>
            </a:r>
            <a:r>
              <a:rPr lang="en-US" b="1" dirty="0"/>
              <a:t>.”</a:t>
            </a:r>
          </a:p>
        </p:txBody>
      </p:sp>
      <p:sp>
        <p:nvSpPr>
          <p:cNvPr id="2" name="Date Placeholder 1"/>
          <p:cNvSpPr>
            <a:spLocks noGrp="1"/>
          </p:cNvSpPr>
          <p:nvPr>
            <p:ph type="dt" sz="half" idx="10"/>
          </p:nvPr>
        </p:nvSpPr>
        <p:spPr/>
        <p:txBody>
          <a:bodyPr/>
          <a:lstStyle/>
          <a:p>
            <a:fld id="{C854C34A-30D4-4817-A388-08A547C7A717}" type="datetime1">
              <a:rPr lang="en-US" smtClean="0"/>
              <a:pPr/>
              <a:t>3/2/2017</a:t>
            </a:fld>
            <a:endParaRPr lang="en-US"/>
          </a:p>
        </p:txBody>
      </p:sp>
      <p:sp>
        <p:nvSpPr>
          <p:cNvPr id="3" name="Slide Number Placeholder 2"/>
          <p:cNvSpPr>
            <a:spLocks noGrp="1"/>
          </p:cNvSpPr>
          <p:nvPr>
            <p:ph type="sldNum" sz="quarter" idx="12"/>
          </p:nvPr>
        </p:nvSpPr>
        <p:spPr/>
        <p:txBody>
          <a:bodyPr/>
          <a:lstStyle/>
          <a:p>
            <a:fld id="{E35E8B97-7D14-471B-823F-7F7B0FAE3FAB}" type="slidenum">
              <a:rPr lang="en-US" smtClean="0"/>
              <a:pPr/>
              <a:t>15</a:t>
            </a:fld>
            <a:endParaRPr lang="en-US"/>
          </a:p>
        </p:txBody>
      </p:sp>
    </p:spTree>
    <p:extLst>
      <p:ext uri="{BB962C8B-B14F-4D97-AF65-F5344CB8AC3E}">
        <p14:creationId xmlns:p14="http://schemas.microsoft.com/office/powerpoint/2010/main" val="170823157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1">
                                            <p:txEl>
                                              <p:pRg st="1" end="1"/>
                                            </p:txEl>
                                          </p:spTgt>
                                        </p:tgtEl>
                                        <p:attrNameLst>
                                          <p:attrName>style.visibility</p:attrName>
                                        </p:attrNameLst>
                                      </p:cBhvr>
                                      <p:to>
                                        <p:strVal val="visible"/>
                                      </p:to>
                                    </p:set>
                                    <p:animEffect transition="in" filter="blinds(horizontal)">
                                      <p:cBhvr>
                                        <p:cTn id="7" dur="500"/>
                                        <p:tgtEl>
                                          <p:spTgt spid="1249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4931">
                                            <p:txEl>
                                              <p:pRg st="2" end="2"/>
                                            </p:txEl>
                                          </p:spTgt>
                                        </p:tgtEl>
                                        <p:attrNameLst>
                                          <p:attrName>style.visibility</p:attrName>
                                        </p:attrNameLst>
                                      </p:cBhvr>
                                      <p:to>
                                        <p:strVal val="visible"/>
                                      </p:to>
                                    </p:set>
                                    <p:animEffect transition="in" filter="blinds(horizontal)">
                                      <p:cBhvr>
                                        <p:cTn id="12" dur="500"/>
                                        <p:tgtEl>
                                          <p:spTgt spid="1249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4931">
                                            <p:txEl>
                                              <p:pRg st="4" end="4"/>
                                            </p:txEl>
                                          </p:spTgt>
                                        </p:tgtEl>
                                        <p:attrNameLst>
                                          <p:attrName>style.visibility</p:attrName>
                                        </p:attrNameLst>
                                      </p:cBhvr>
                                      <p:to>
                                        <p:strVal val="visible"/>
                                      </p:to>
                                    </p:set>
                                    <p:animEffect transition="in" filter="blinds(horizontal)">
                                      <p:cBhvr>
                                        <p:cTn id="17" dur="500"/>
                                        <p:tgtEl>
                                          <p:spTgt spid="1249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228600"/>
            <a:ext cx="6629400" cy="1417638"/>
          </a:xfrm>
        </p:spPr>
        <p:txBody>
          <a:bodyPr>
            <a:normAutofit fontScale="90000"/>
          </a:bodyPr>
          <a:lstStyle/>
          <a:p>
            <a:pPr eaLnBrk="1" hangingPunct="1"/>
            <a:r>
              <a:rPr lang="en-US" sz="4400" dirty="0">
                <a:solidFill>
                  <a:schemeClr val="tx1"/>
                </a:solidFill>
                <a:latin typeface="Arial Black" pitchFamily="34" charset="0"/>
              </a:rPr>
              <a:t>Legalese and Elliptical Language</a:t>
            </a:r>
          </a:p>
        </p:txBody>
      </p:sp>
      <p:sp>
        <p:nvSpPr>
          <p:cNvPr id="9219" name="Rectangle 3"/>
          <p:cNvSpPr>
            <a:spLocks noGrp="1" noChangeArrowheads="1"/>
          </p:cNvSpPr>
          <p:nvPr>
            <p:ph type="body" idx="1"/>
          </p:nvPr>
        </p:nvSpPr>
        <p:spPr>
          <a:xfrm>
            <a:off x="228600" y="1600200"/>
            <a:ext cx="6781800" cy="5029200"/>
          </a:xfrm>
        </p:spPr>
        <p:txBody>
          <a:bodyPr/>
          <a:lstStyle/>
          <a:p>
            <a:pPr algn="ctr" eaLnBrk="1" hangingPunct="1">
              <a:buClr>
                <a:schemeClr val="tx1"/>
              </a:buClr>
              <a:buFont typeface="Wingdings" pitchFamily="2" charset="2"/>
              <a:buNone/>
            </a:pPr>
            <a:endParaRPr lang="en-US" dirty="0"/>
          </a:p>
          <a:p>
            <a:pPr algn="ctr" eaLnBrk="1" hangingPunct="1">
              <a:buClr>
                <a:schemeClr val="tx1"/>
              </a:buClr>
              <a:buFont typeface="Wingdings" pitchFamily="2" charset="2"/>
              <a:buNone/>
            </a:pPr>
            <a:r>
              <a:rPr lang="en-US" dirty="0"/>
              <a:t>“Motion to strike priors”</a:t>
            </a:r>
          </a:p>
          <a:p>
            <a:pPr algn="ctr" eaLnBrk="1" hangingPunct="1">
              <a:buClr>
                <a:schemeClr val="tx1"/>
              </a:buClr>
              <a:buFont typeface="Wingdings" pitchFamily="2" charset="2"/>
              <a:buNone/>
            </a:pPr>
            <a:r>
              <a:rPr lang="en-US" dirty="0"/>
              <a:t>     </a:t>
            </a:r>
          </a:p>
          <a:p>
            <a:pPr eaLnBrk="1" hangingPunct="1">
              <a:buClr>
                <a:schemeClr val="tx1"/>
              </a:buClr>
              <a:buFont typeface="Wingdings" pitchFamily="2" charset="2"/>
              <a:buNone/>
            </a:pPr>
            <a:r>
              <a:rPr lang="en-US" b="1" dirty="0"/>
              <a:t>	</a:t>
            </a:r>
            <a:r>
              <a:rPr lang="en-US" b="1" u="sng" dirty="0"/>
              <a:t>It means</a:t>
            </a:r>
            <a:r>
              <a:rPr lang="en-US" b="1" dirty="0"/>
              <a:t>:</a:t>
            </a:r>
          </a:p>
          <a:p>
            <a:pPr algn="ctr" eaLnBrk="1" hangingPunct="1">
              <a:buClr>
                <a:srgbClr val="008000"/>
              </a:buClr>
              <a:buFont typeface="Wingdings" pitchFamily="2" charset="2"/>
              <a:buNone/>
            </a:pPr>
            <a:r>
              <a:rPr lang="en-US" dirty="0"/>
              <a:t>“A request to ignore previous convictions.”</a:t>
            </a:r>
          </a:p>
          <a:p>
            <a:pPr algn="ctr" eaLnBrk="1" hangingPunct="1">
              <a:buClr>
                <a:schemeClr val="tx1"/>
              </a:buClr>
              <a:buFont typeface="Wingdings" pitchFamily="2" charset="2"/>
              <a:buNone/>
            </a:pPr>
            <a:r>
              <a:rPr lang="en-US" b="1" i="1" dirty="0"/>
              <a:t>  </a:t>
            </a:r>
          </a:p>
          <a:p>
            <a:pPr algn="ctr" eaLnBrk="1" hangingPunct="1">
              <a:buClr>
                <a:schemeClr val="tx1"/>
              </a:buClr>
              <a:buFont typeface="Wingdings" pitchFamily="2" charset="2"/>
              <a:buNone/>
            </a:pPr>
            <a:endParaRPr lang="en-US" sz="2400" dirty="0"/>
          </a:p>
        </p:txBody>
      </p:sp>
      <p:sp>
        <p:nvSpPr>
          <p:cNvPr id="2" name="Date Placeholder 1"/>
          <p:cNvSpPr>
            <a:spLocks noGrp="1"/>
          </p:cNvSpPr>
          <p:nvPr>
            <p:ph type="dt" sz="half" idx="10"/>
          </p:nvPr>
        </p:nvSpPr>
        <p:spPr/>
        <p:txBody>
          <a:bodyPr/>
          <a:lstStyle/>
          <a:p>
            <a:fld id="{9A405201-73B8-4757-81EA-7B7DD28F4763}" type="datetime1">
              <a:rPr lang="en-US" smtClean="0"/>
              <a:pPr/>
              <a:t>3/2/2017</a:t>
            </a:fld>
            <a:endParaRPr lang="en-US"/>
          </a:p>
        </p:txBody>
      </p:sp>
      <p:sp>
        <p:nvSpPr>
          <p:cNvPr id="3" name="Slide Number Placeholder 2"/>
          <p:cNvSpPr>
            <a:spLocks noGrp="1"/>
          </p:cNvSpPr>
          <p:nvPr>
            <p:ph type="sldNum" sz="quarter" idx="12"/>
          </p:nvPr>
        </p:nvSpPr>
        <p:spPr/>
        <p:txBody>
          <a:bodyPr/>
          <a:lstStyle/>
          <a:p>
            <a:fld id="{E35E8B97-7D14-471B-823F-7F7B0FAE3FAB}" type="slidenum">
              <a:rPr lang="en-US" smtClean="0"/>
              <a:pPr/>
              <a:t>16</a:t>
            </a:fld>
            <a:endParaRPr lang="en-US"/>
          </a:p>
        </p:txBody>
      </p:sp>
    </p:spTree>
    <p:extLst>
      <p:ext uri="{BB962C8B-B14F-4D97-AF65-F5344CB8AC3E}">
        <p14:creationId xmlns:p14="http://schemas.microsoft.com/office/powerpoint/2010/main" val="93406396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circle(in)">
                                      <p:cBhvr>
                                        <p:cTn id="7" dur="20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219">
                                            <p:txEl>
                                              <p:pRg st="3" end="3"/>
                                            </p:txEl>
                                          </p:spTgt>
                                        </p:tgtEl>
                                        <p:attrNameLst>
                                          <p:attrName>style.visibility</p:attrName>
                                        </p:attrNameLst>
                                      </p:cBhvr>
                                      <p:to>
                                        <p:strVal val="visible"/>
                                      </p:to>
                                    </p:set>
                                    <p:animEffect transition="in" filter="circle(in)">
                                      <p:cBhvr>
                                        <p:cTn id="12" dur="2000"/>
                                        <p:tgtEl>
                                          <p:spTgt spid="9219">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animEffect transition="in" filter="circle(in)">
                                      <p:cBhvr>
                                        <p:cTn id="15" dur="20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7924800" cy="1524000"/>
          </a:xfrm>
        </p:spPr>
        <p:txBody>
          <a:bodyPr>
            <a:normAutofit/>
          </a:bodyPr>
          <a:lstStyle/>
          <a:p>
            <a:pPr eaLnBrk="1" hangingPunct="1"/>
            <a:r>
              <a:rPr lang="en-US" sz="4400" dirty="0">
                <a:latin typeface="Arial Black" pitchFamily="34" charset="0"/>
              </a:rPr>
              <a:t>Legalese and Elliptical Language</a:t>
            </a:r>
          </a:p>
        </p:txBody>
      </p:sp>
      <p:sp>
        <p:nvSpPr>
          <p:cNvPr id="76803" name="Rectangle 3"/>
          <p:cNvSpPr>
            <a:spLocks noGrp="1" noChangeArrowheads="1"/>
          </p:cNvSpPr>
          <p:nvPr>
            <p:ph type="body" idx="1"/>
          </p:nvPr>
        </p:nvSpPr>
        <p:spPr>
          <a:xfrm>
            <a:off x="152400" y="1295400"/>
            <a:ext cx="7391400" cy="5181600"/>
          </a:xfrm>
        </p:spPr>
        <p:txBody>
          <a:bodyPr>
            <a:normAutofit fontScale="92500" lnSpcReduction="10000"/>
          </a:bodyPr>
          <a:lstStyle/>
          <a:p>
            <a:pPr algn="ctr" eaLnBrk="1" hangingPunct="1">
              <a:lnSpc>
                <a:spcPct val="90000"/>
              </a:lnSpc>
              <a:buClr>
                <a:schemeClr val="tx1"/>
              </a:buClr>
              <a:buFont typeface="Wingdings" pitchFamily="2" charset="2"/>
              <a:buNone/>
            </a:pPr>
            <a:endParaRPr lang="en-US" i="1" dirty="0"/>
          </a:p>
          <a:p>
            <a:pPr algn="ctr" eaLnBrk="1" hangingPunct="1">
              <a:lnSpc>
                <a:spcPct val="90000"/>
              </a:lnSpc>
              <a:buClr>
                <a:schemeClr val="tx1"/>
              </a:buClr>
              <a:buFont typeface="Wingdings" pitchFamily="2" charset="2"/>
              <a:buNone/>
            </a:pPr>
            <a:r>
              <a:rPr lang="en-US" i="1" dirty="0"/>
              <a:t>“Defendant was violated yesterday”</a:t>
            </a:r>
          </a:p>
          <a:p>
            <a:pPr>
              <a:lnSpc>
                <a:spcPct val="90000"/>
              </a:lnSpc>
              <a:buClr>
                <a:schemeClr val="tx1"/>
              </a:buClr>
              <a:buNone/>
            </a:pPr>
            <a:endParaRPr lang="en-US" b="1" dirty="0"/>
          </a:p>
          <a:p>
            <a:pPr>
              <a:lnSpc>
                <a:spcPct val="90000"/>
              </a:lnSpc>
              <a:buClr>
                <a:schemeClr val="tx1"/>
              </a:buClr>
              <a:buNone/>
            </a:pPr>
            <a:r>
              <a:rPr lang="en-US" b="1" dirty="0"/>
              <a:t>Incorrect Verbatim Spanish:</a:t>
            </a:r>
          </a:p>
          <a:p>
            <a:pPr>
              <a:lnSpc>
                <a:spcPct val="90000"/>
              </a:lnSpc>
              <a:buNone/>
            </a:pPr>
            <a:r>
              <a:rPr lang="en-US" dirty="0"/>
              <a:t>	“El </a:t>
            </a:r>
            <a:r>
              <a:rPr lang="en-US" dirty="0" err="1"/>
              <a:t>acusado</a:t>
            </a:r>
            <a:r>
              <a:rPr lang="en-US" dirty="0"/>
              <a:t> </a:t>
            </a:r>
            <a:r>
              <a:rPr lang="en-US" dirty="0" err="1"/>
              <a:t>fué</a:t>
            </a:r>
            <a:r>
              <a:rPr lang="en-US" dirty="0"/>
              <a:t> </a:t>
            </a:r>
            <a:r>
              <a:rPr lang="en-US" dirty="0" err="1"/>
              <a:t>violado</a:t>
            </a:r>
            <a:r>
              <a:rPr lang="en-US" dirty="0"/>
              <a:t> </a:t>
            </a:r>
            <a:r>
              <a:rPr lang="en-US" dirty="0" err="1"/>
              <a:t>ayer</a:t>
            </a:r>
            <a:r>
              <a:rPr lang="en-US" dirty="0"/>
              <a:t>”</a:t>
            </a:r>
          </a:p>
          <a:p>
            <a:pPr>
              <a:lnSpc>
                <a:spcPct val="90000"/>
              </a:lnSpc>
              <a:buNone/>
            </a:pPr>
            <a:endParaRPr lang="en-US" dirty="0"/>
          </a:p>
          <a:p>
            <a:pPr eaLnBrk="1" hangingPunct="1">
              <a:lnSpc>
                <a:spcPct val="90000"/>
              </a:lnSpc>
              <a:buClr>
                <a:schemeClr val="tx1"/>
              </a:buClr>
              <a:buFont typeface="Wingdings" pitchFamily="2" charset="2"/>
              <a:buNone/>
            </a:pPr>
            <a:r>
              <a:rPr lang="en-US" b="1" dirty="0"/>
              <a:t>(Legal) Equivalent in Spanish:</a:t>
            </a:r>
          </a:p>
          <a:p>
            <a:pPr>
              <a:lnSpc>
                <a:spcPct val="90000"/>
              </a:lnSpc>
              <a:buClr>
                <a:schemeClr val="tx1"/>
              </a:buClr>
              <a:buNone/>
            </a:pPr>
            <a:r>
              <a:rPr lang="en-US" dirty="0"/>
              <a:t>	“Al </a:t>
            </a:r>
            <a:r>
              <a:rPr lang="en-US" dirty="0" err="1"/>
              <a:t>acusado</a:t>
            </a:r>
            <a:r>
              <a:rPr lang="en-US" dirty="0"/>
              <a:t> se le </a:t>
            </a:r>
            <a:r>
              <a:rPr lang="en-US" dirty="0" err="1"/>
              <a:t>imput</a:t>
            </a:r>
            <a:r>
              <a:rPr lang="en-US" dirty="0" err="1">
                <a:latin typeface="Times New Roman"/>
                <a:cs typeface="Times New Roman"/>
              </a:rPr>
              <a:t>ó</a:t>
            </a:r>
            <a:r>
              <a:rPr lang="en-US" dirty="0"/>
              <a:t> de </a:t>
            </a:r>
            <a:r>
              <a:rPr lang="en-US" dirty="0" err="1"/>
              <a:t>quebrantar</a:t>
            </a:r>
            <a:r>
              <a:rPr lang="en-US" dirty="0"/>
              <a:t> </a:t>
            </a:r>
            <a:r>
              <a:rPr lang="en-US" dirty="0" err="1"/>
              <a:t>su</a:t>
            </a:r>
            <a:r>
              <a:rPr lang="en-US" dirty="0"/>
              <a:t> </a:t>
            </a:r>
            <a:r>
              <a:rPr lang="en-US" dirty="0" err="1"/>
              <a:t>libertad</a:t>
            </a:r>
            <a:r>
              <a:rPr lang="en-US" dirty="0"/>
              <a:t> </a:t>
            </a:r>
            <a:r>
              <a:rPr lang="en-US" dirty="0" err="1"/>
              <a:t>vigilada</a:t>
            </a:r>
            <a:r>
              <a:rPr lang="en-US" dirty="0"/>
              <a:t>.”</a:t>
            </a:r>
          </a:p>
          <a:p>
            <a:pPr>
              <a:lnSpc>
                <a:spcPct val="90000"/>
              </a:lnSpc>
              <a:buClr>
                <a:schemeClr val="tx1"/>
              </a:buClr>
              <a:buNone/>
            </a:pPr>
            <a:r>
              <a:rPr lang="en-US" b="1" dirty="0"/>
              <a:t> </a:t>
            </a:r>
            <a:endParaRPr lang="en-US" dirty="0"/>
          </a:p>
          <a:p>
            <a:pPr algn="ctr" eaLnBrk="1" hangingPunct="1">
              <a:lnSpc>
                <a:spcPct val="90000"/>
              </a:lnSpc>
              <a:buFont typeface="Wingdings" pitchFamily="2" charset="2"/>
              <a:buNone/>
            </a:pPr>
            <a:r>
              <a:rPr lang="en-US" dirty="0"/>
              <a:t>				</a:t>
            </a:r>
          </a:p>
          <a:p>
            <a:pPr eaLnBrk="1" hangingPunct="1">
              <a:lnSpc>
                <a:spcPct val="90000"/>
              </a:lnSpc>
              <a:buFont typeface="Wingdings" pitchFamily="2" charset="2"/>
              <a:buNone/>
            </a:pPr>
            <a:endParaRPr lang="en-US" i="1" dirty="0"/>
          </a:p>
          <a:p>
            <a:pPr eaLnBrk="1" hangingPunct="1">
              <a:lnSpc>
                <a:spcPct val="90000"/>
              </a:lnSpc>
              <a:buFont typeface="Wingdings" pitchFamily="2" charset="2"/>
              <a:buNone/>
            </a:pPr>
            <a:endParaRPr lang="en-US" dirty="0">
              <a:solidFill>
                <a:srgbClr val="660033"/>
              </a:solidFill>
            </a:endParaRPr>
          </a:p>
        </p:txBody>
      </p:sp>
      <p:sp>
        <p:nvSpPr>
          <p:cNvPr id="2" name="Date Placeholder 1"/>
          <p:cNvSpPr>
            <a:spLocks noGrp="1"/>
          </p:cNvSpPr>
          <p:nvPr>
            <p:ph type="dt" sz="half" idx="10"/>
          </p:nvPr>
        </p:nvSpPr>
        <p:spPr/>
        <p:txBody>
          <a:bodyPr/>
          <a:lstStyle/>
          <a:p>
            <a:fld id="{C9B0538F-4B67-4EBC-8215-84CD9E9510C4}" type="datetime1">
              <a:rPr lang="en-US" smtClean="0"/>
              <a:pPr/>
              <a:t>3/2/2017</a:t>
            </a:fld>
            <a:endParaRPr lang="en-US"/>
          </a:p>
        </p:txBody>
      </p:sp>
      <p:sp>
        <p:nvSpPr>
          <p:cNvPr id="3" name="Slide Number Placeholder 2"/>
          <p:cNvSpPr>
            <a:spLocks noGrp="1"/>
          </p:cNvSpPr>
          <p:nvPr>
            <p:ph type="sldNum" sz="quarter" idx="12"/>
          </p:nvPr>
        </p:nvSpPr>
        <p:spPr/>
        <p:txBody>
          <a:bodyPr/>
          <a:lstStyle/>
          <a:p>
            <a:fld id="{E35E8B97-7D14-471B-823F-7F7B0FAE3FAB}" type="slidenum">
              <a:rPr lang="en-US" smtClean="0"/>
              <a:pPr/>
              <a:t>17</a:t>
            </a:fld>
            <a:endParaRPr lang="en-US"/>
          </a:p>
        </p:txBody>
      </p:sp>
    </p:spTree>
    <p:extLst>
      <p:ext uri="{BB962C8B-B14F-4D97-AF65-F5344CB8AC3E}">
        <p14:creationId xmlns:p14="http://schemas.microsoft.com/office/powerpoint/2010/main" val="851299414"/>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animEffect transition="in" filter="wipe(down)">
                                      <p:cBhvr>
                                        <p:cTn id="7" dur="500"/>
                                        <p:tgtEl>
                                          <p:spTgt spid="768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6803">
                                            <p:txEl>
                                              <p:pRg st="3" end="3"/>
                                            </p:txEl>
                                          </p:spTgt>
                                        </p:tgtEl>
                                        <p:attrNameLst>
                                          <p:attrName>style.visibility</p:attrName>
                                        </p:attrNameLst>
                                      </p:cBhvr>
                                      <p:to>
                                        <p:strVal val="visible"/>
                                      </p:to>
                                    </p:set>
                                    <p:animEffect transition="in" filter="barn(inVertical)">
                                      <p:cBhvr>
                                        <p:cTn id="12" dur="500"/>
                                        <p:tgtEl>
                                          <p:spTgt spid="76803">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6803">
                                            <p:txEl>
                                              <p:pRg st="4" end="4"/>
                                            </p:txEl>
                                          </p:spTgt>
                                        </p:tgtEl>
                                        <p:attrNameLst>
                                          <p:attrName>style.visibility</p:attrName>
                                        </p:attrNameLst>
                                      </p:cBhvr>
                                      <p:to>
                                        <p:strVal val="visible"/>
                                      </p:to>
                                    </p:set>
                                    <p:animEffect transition="in" filter="barn(inVertical)">
                                      <p:cBhvr>
                                        <p:cTn id="15" dur="500"/>
                                        <p:tgtEl>
                                          <p:spTgt spid="7680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6803">
                                            <p:txEl>
                                              <p:pRg st="6" end="6"/>
                                            </p:txEl>
                                          </p:spTgt>
                                        </p:tgtEl>
                                        <p:attrNameLst>
                                          <p:attrName>style.visibility</p:attrName>
                                        </p:attrNameLst>
                                      </p:cBhvr>
                                      <p:to>
                                        <p:strVal val="visible"/>
                                      </p:to>
                                    </p:set>
                                    <p:animEffect transition="in" filter="barn(inVertical)">
                                      <p:cBhvr>
                                        <p:cTn id="20" dur="500"/>
                                        <p:tgtEl>
                                          <p:spTgt spid="76803">
                                            <p:txEl>
                                              <p:pRg st="6" end="6"/>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6803">
                                            <p:txEl>
                                              <p:pRg st="7" end="7"/>
                                            </p:txEl>
                                          </p:spTgt>
                                        </p:tgtEl>
                                        <p:attrNameLst>
                                          <p:attrName>style.visibility</p:attrName>
                                        </p:attrNameLst>
                                      </p:cBhvr>
                                      <p:to>
                                        <p:strVal val="visible"/>
                                      </p:to>
                                    </p:set>
                                    <p:animEffect transition="in" filter="barn(inVertical)">
                                      <p:cBhvr>
                                        <p:cTn id="23" dur="500"/>
                                        <p:tgtEl>
                                          <p:spTgt spid="768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p>
            <a:fld id="{C431E03C-B0DE-45E5-975D-186949DCD1DF}" type="datetime1">
              <a:rPr lang="en-US" smtClean="0"/>
              <a:pPr/>
              <a:t>3/2/2017</a:t>
            </a:fld>
            <a:endParaRPr lang="en-US"/>
          </a:p>
        </p:txBody>
      </p:sp>
      <p:sp>
        <p:nvSpPr>
          <p:cNvPr id="13316" name="Slide Number Placeholder 5"/>
          <p:cNvSpPr>
            <a:spLocks noGrp="1"/>
          </p:cNvSpPr>
          <p:nvPr>
            <p:ph type="sldNum" sz="quarter" idx="12"/>
          </p:nvPr>
        </p:nvSpPr>
        <p:spPr>
          <a:noFill/>
        </p:spPr>
        <p:txBody>
          <a:bodyPr/>
          <a:lstStyle/>
          <a:p>
            <a:fld id="{90E80EF8-D4CD-4AC5-9B0D-6CC361559467}" type="slidenum">
              <a:rPr lang="en-US" smtClean="0"/>
              <a:pPr/>
              <a:t>18</a:t>
            </a:fld>
            <a:endParaRPr lang="en-US"/>
          </a:p>
        </p:txBody>
      </p:sp>
      <p:sp>
        <p:nvSpPr>
          <p:cNvPr id="13317" name="Rectangle 2"/>
          <p:cNvSpPr>
            <a:spLocks noGrp="1" noChangeArrowheads="1"/>
          </p:cNvSpPr>
          <p:nvPr>
            <p:ph type="title"/>
          </p:nvPr>
        </p:nvSpPr>
        <p:spPr>
          <a:xfrm>
            <a:off x="0" y="533400"/>
            <a:ext cx="7467600" cy="1143000"/>
          </a:xfrm>
        </p:spPr>
        <p:txBody>
          <a:bodyPr/>
          <a:lstStyle/>
          <a:p>
            <a:pPr eaLnBrk="1" hangingPunct="1"/>
            <a:r>
              <a:rPr lang="en-US" sz="4400" b="0" dirty="0">
                <a:solidFill>
                  <a:schemeClr val="tx1"/>
                </a:solidFill>
                <a:latin typeface="Arial Black" pitchFamily="34" charset="0"/>
              </a:rPr>
              <a:t>Passive - Active Voice</a:t>
            </a:r>
          </a:p>
        </p:txBody>
      </p:sp>
      <p:sp>
        <p:nvSpPr>
          <p:cNvPr id="77827" name="Rectangle 3"/>
          <p:cNvSpPr>
            <a:spLocks noGrp="1" noChangeArrowheads="1"/>
          </p:cNvSpPr>
          <p:nvPr>
            <p:ph type="body" idx="1"/>
          </p:nvPr>
        </p:nvSpPr>
        <p:spPr>
          <a:xfrm>
            <a:off x="304800" y="1676400"/>
            <a:ext cx="8077200" cy="5181600"/>
          </a:xfrm>
        </p:spPr>
        <p:txBody>
          <a:bodyPr/>
          <a:lstStyle/>
          <a:p>
            <a:pPr eaLnBrk="1" hangingPunct="1">
              <a:lnSpc>
                <a:spcPct val="80000"/>
              </a:lnSpc>
              <a:buFont typeface="Wingdings" pitchFamily="2" charset="2"/>
              <a:buNone/>
            </a:pPr>
            <a:r>
              <a:rPr lang="en-US" sz="2400" dirty="0"/>
              <a:t>            </a:t>
            </a:r>
          </a:p>
          <a:p>
            <a:pPr algn="ctr" eaLnBrk="1" hangingPunct="1">
              <a:lnSpc>
                <a:spcPct val="80000"/>
              </a:lnSpc>
              <a:buFont typeface="Wingdings" pitchFamily="2" charset="2"/>
              <a:buNone/>
            </a:pPr>
            <a:r>
              <a:rPr lang="en-US" sz="2400" b="1" i="1" dirty="0"/>
              <a:t>“</a:t>
            </a:r>
            <a:r>
              <a:rPr lang="en-US" sz="3600" b="1" i="1" dirty="0" err="1"/>
              <a:t>Tocaron</a:t>
            </a:r>
            <a:r>
              <a:rPr lang="en-US" sz="3600" b="1" i="1" dirty="0"/>
              <a:t> a la </a:t>
            </a:r>
            <a:r>
              <a:rPr lang="en-US" sz="3600" b="1" i="1" dirty="0" err="1"/>
              <a:t>puerta</a:t>
            </a:r>
            <a:r>
              <a:rPr lang="en-US" sz="3600" b="1" i="1" dirty="0"/>
              <a:t>.”</a:t>
            </a:r>
          </a:p>
          <a:p>
            <a:pPr eaLnBrk="1" hangingPunct="1">
              <a:lnSpc>
                <a:spcPct val="80000"/>
              </a:lnSpc>
              <a:buFont typeface="Wingdings" pitchFamily="2" charset="2"/>
              <a:buNone/>
            </a:pPr>
            <a:r>
              <a:rPr lang="en-US" sz="3600" b="1" u="sng" dirty="0"/>
              <a:t>Incorrect:</a:t>
            </a:r>
          </a:p>
          <a:p>
            <a:pPr eaLnBrk="1" hangingPunct="1">
              <a:lnSpc>
                <a:spcPct val="80000"/>
              </a:lnSpc>
              <a:buFont typeface="Wingdings" pitchFamily="2" charset="2"/>
              <a:buNone/>
            </a:pPr>
            <a:r>
              <a:rPr lang="en-US" sz="3600" b="1" dirty="0"/>
              <a:t>  “They knocked at the door.”</a:t>
            </a:r>
          </a:p>
          <a:p>
            <a:pPr eaLnBrk="1" hangingPunct="1">
              <a:lnSpc>
                <a:spcPct val="80000"/>
              </a:lnSpc>
              <a:buFont typeface="Wingdings" pitchFamily="2" charset="2"/>
              <a:buNone/>
            </a:pPr>
            <a:endParaRPr lang="en-US" sz="3600" b="1" dirty="0"/>
          </a:p>
          <a:p>
            <a:pPr eaLnBrk="1" hangingPunct="1">
              <a:lnSpc>
                <a:spcPct val="80000"/>
              </a:lnSpc>
              <a:buFont typeface="Wingdings" pitchFamily="2" charset="2"/>
              <a:buNone/>
            </a:pPr>
            <a:r>
              <a:rPr lang="en-US" sz="3600" b="1" u="sng" dirty="0"/>
              <a:t>Correct:</a:t>
            </a:r>
          </a:p>
          <a:p>
            <a:pPr eaLnBrk="1" hangingPunct="1">
              <a:lnSpc>
                <a:spcPct val="80000"/>
              </a:lnSpc>
              <a:buFont typeface="Wingdings" pitchFamily="2" charset="2"/>
              <a:buNone/>
            </a:pPr>
            <a:r>
              <a:rPr lang="en-US" sz="3600" b="1" dirty="0"/>
              <a:t>  “There was a knock at the door.”</a:t>
            </a:r>
          </a:p>
          <a:p>
            <a:pPr eaLnBrk="1" hangingPunct="1">
              <a:lnSpc>
                <a:spcPct val="80000"/>
              </a:lnSpc>
              <a:buFont typeface="Wingdings" pitchFamily="2" charset="2"/>
              <a:buNone/>
            </a:pPr>
            <a:endParaRPr lang="en-US" sz="2400" b="1" dirty="0"/>
          </a:p>
          <a:p>
            <a:pPr eaLnBrk="1" hangingPunct="1">
              <a:lnSpc>
                <a:spcPct val="80000"/>
              </a:lnSpc>
              <a:buFont typeface="Wingdings" pitchFamily="2" charset="2"/>
              <a:buNone/>
            </a:pPr>
            <a:r>
              <a:rPr lang="en-US" sz="2400" b="1" dirty="0"/>
              <a:t>            </a:t>
            </a:r>
          </a:p>
        </p:txBody>
      </p:sp>
      <p:sp>
        <p:nvSpPr>
          <p:cNvPr id="13319" name="Rectangle 4"/>
          <p:cNvSpPr>
            <a:spLocks noChangeArrowheads="1"/>
          </p:cNvSpPr>
          <p:nvPr/>
        </p:nvSpPr>
        <p:spPr bwMode="auto">
          <a:xfrm>
            <a:off x="17463" y="3154363"/>
            <a:ext cx="9144000" cy="0"/>
          </a:xfrm>
          <a:prstGeom prst="rect">
            <a:avLst/>
          </a:prstGeom>
          <a:noFill/>
          <a:ln w="9525">
            <a:noFill/>
            <a:miter lim="800000"/>
            <a:headEnd/>
            <a:tailEnd/>
          </a:ln>
        </p:spPr>
        <p:txBody>
          <a:bodyPr>
            <a:spAutoFit/>
          </a:bodyPr>
          <a:lstStyle/>
          <a:p>
            <a:endParaRPr lang="en-US"/>
          </a:p>
        </p:txBody>
      </p:sp>
    </p:spTree>
    <p:extLst>
      <p:ext uri="{BB962C8B-B14F-4D97-AF65-F5344CB8AC3E}">
        <p14:creationId xmlns:p14="http://schemas.microsoft.com/office/powerpoint/2010/main" val="2585911323"/>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500" fill="hold"/>
                                        <p:tgtEl>
                                          <p:spTgt spid="7782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782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 calcmode="lin" valueType="num">
                                      <p:cBhvr additive="base">
                                        <p:cTn id="19" dur="500" fill="hold"/>
                                        <p:tgtEl>
                                          <p:spTgt spid="7782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782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77827">
                                            <p:txEl>
                                              <p:pRg st="3" end="3"/>
                                            </p:txEl>
                                          </p:spTgt>
                                        </p:tgtEl>
                                        <p:attrNameLst>
                                          <p:attrName>style.visibility</p:attrName>
                                        </p:attrNameLst>
                                      </p:cBhvr>
                                      <p:to>
                                        <p:strVal val="visible"/>
                                      </p:to>
                                    </p:set>
                                    <p:anim calcmode="lin" valueType="num">
                                      <p:cBhvr additive="base">
                                        <p:cTn id="25" dur="500" fill="hold"/>
                                        <p:tgtEl>
                                          <p:spTgt spid="7782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782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77827">
                                            <p:txEl>
                                              <p:pRg st="5" end="5"/>
                                            </p:txEl>
                                          </p:spTgt>
                                        </p:tgtEl>
                                        <p:attrNameLst>
                                          <p:attrName>style.visibility</p:attrName>
                                        </p:attrNameLst>
                                      </p:cBhvr>
                                      <p:to>
                                        <p:strVal val="visible"/>
                                      </p:to>
                                    </p:set>
                                    <p:anim calcmode="lin" valueType="num">
                                      <p:cBhvr additive="base">
                                        <p:cTn id="31" dur="500" fill="hold"/>
                                        <p:tgtEl>
                                          <p:spTgt spid="77827">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782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77827">
                                            <p:txEl>
                                              <p:pRg st="6" end="6"/>
                                            </p:txEl>
                                          </p:spTgt>
                                        </p:tgtEl>
                                        <p:attrNameLst>
                                          <p:attrName>style.visibility</p:attrName>
                                        </p:attrNameLst>
                                      </p:cBhvr>
                                      <p:to>
                                        <p:strVal val="visible"/>
                                      </p:to>
                                    </p:set>
                                    <p:anim calcmode="lin" valueType="num">
                                      <p:cBhvr additive="base">
                                        <p:cTn id="37" dur="500" fill="hold"/>
                                        <p:tgtEl>
                                          <p:spTgt spid="7782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7827">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77827">
                                            <p:txEl>
                                              <p:pRg st="8" end="8"/>
                                            </p:txEl>
                                          </p:spTgt>
                                        </p:tgtEl>
                                        <p:attrNameLst>
                                          <p:attrName>style.visibility</p:attrName>
                                        </p:attrNameLst>
                                      </p:cBhvr>
                                      <p:to>
                                        <p:strVal val="visible"/>
                                      </p:to>
                                    </p:set>
                                    <p:anim calcmode="lin" valueType="num">
                                      <p:cBhvr additive="base">
                                        <p:cTn id="43" dur="500" fill="hold"/>
                                        <p:tgtEl>
                                          <p:spTgt spid="77827">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7827">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fld id="{675BA8CF-1C45-4CB8-A332-DE19248A5115}" type="datetime1">
              <a:rPr lang="en-US" smtClean="0"/>
              <a:pPr/>
              <a:t>3/2/2017</a:t>
            </a:fld>
            <a:endParaRPr lang="en-US"/>
          </a:p>
        </p:txBody>
      </p:sp>
      <p:sp>
        <p:nvSpPr>
          <p:cNvPr id="14340" name="Slide Number Placeholder 5"/>
          <p:cNvSpPr>
            <a:spLocks noGrp="1"/>
          </p:cNvSpPr>
          <p:nvPr>
            <p:ph type="sldNum" sz="quarter" idx="12"/>
          </p:nvPr>
        </p:nvSpPr>
        <p:spPr>
          <a:noFill/>
        </p:spPr>
        <p:txBody>
          <a:bodyPr/>
          <a:lstStyle/>
          <a:p>
            <a:fld id="{33320437-C5A8-43E6-9E9D-A16B2E95B8CA}" type="slidenum">
              <a:rPr lang="en-US" smtClean="0"/>
              <a:pPr/>
              <a:t>19</a:t>
            </a:fld>
            <a:endParaRPr lang="en-US"/>
          </a:p>
        </p:txBody>
      </p:sp>
      <p:sp>
        <p:nvSpPr>
          <p:cNvPr id="14341" name="Rectangle 2"/>
          <p:cNvSpPr>
            <a:spLocks noGrp="1" noChangeArrowheads="1"/>
          </p:cNvSpPr>
          <p:nvPr>
            <p:ph type="title"/>
          </p:nvPr>
        </p:nvSpPr>
        <p:spPr>
          <a:xfrm>
            <a:off x="0" y="228600"/>
            <a:ext cx="8229600" cy="1143000"/>
          </a:xfrm>
        </p:spPr>
        <p:txBody>
          <a:bodyPr/>
          <a:lstStyle/>
          <a:p>
            <a:pPr eaLnBrk="1" hangingPunct="1"/>
            <a:r>
              <a:rPr lang="en-US" b="0" dirty="0"/>
              <a:t>NAVAJO EXAMPLE</a:t>
            </a:r>
          </a:p>
        </p:txBody>
      </p:sp>
      <p:sp>
        <p:nvSpPr>
          <p:cNvPr id="126979" name="Rectangle 3"/>
          <p:cNvSpPr>
            <a:spLocks noGrp="1" noChangeArrowheads="1"/>
          </p:cNvSpPr>
          <p:nvPr>
            <p:ph type="body" idx="1"/>
          </p:nvPr>
        </p:nvSpPr>
        <p:spPr>
          <a:xfrm>
            <a:off x="228600" y="1219200"/>
            <a:ext cx="7086600" cy="4876800"/>
          </a:xfrm>
        </p:spPr>
        <p:txBody>
          <a:bodyPr/>
          <a:lstStyle/>
          <a:p>
            <a:pPr eaLnBrk="1" hangingPunct="1">
              <a:lnSpc>
                <a:spcPct val="80000"/>
              </a:lnSpc>
              <a:buFont typeface="Wingdings" pitchFamily="2" charset="2"/>
              <a:buNone/>
            </a:pPr>
            <a:r>
              <a:rPr lang="en-US" sz="700" dirty="0"/>
              <a:t>	</a:t>
            </a:r>
          </a:p>
          <a:p>
            <a:pPr eaLnBrk="1" hangingPunct="1">
              <a:lnSpc>
                <a:spcPct val="80000"/>
              </a:lnSpc>
              <a:buFont typeface="Wingdings" pitchFamily="2" charset="2"/>
              <a:buNone/>
            </a:pPr>
            <a:endParaRPr lang="en-US" sz="700" dirty="0"/>
          </a:p>
          <a:p>
            <a:pPr eaLnBrk="1" hangingPunct="1">
              <a:lnSpc>
                <a:spcPct val="80000"/>
              </a:lnSpc>
              <a:buFont typeface="Wingdings" pitchFamily="2" charset="2"/>
              <a:buNone/>
            </a:pPr>
            <a:endParaRPr lang="en-US" sz="700" dirty="0"/>
          </a:p>
          <a:p>
            <a:pPr eaLnBrk="1" hangingPunct="1">
              <a:lnSpc>
                <a:spcPct val="80000"/>
              </a:lnSpc>
              <a:buFont typeface="Wingdings" pitchFamily="2" charset="2"/>
              <a:buNone/>
            </a:pPr>
            <a:r>
              <a:rPr lang="en-US" sz="700" dirty="0"/>
              <a:t>	</a:t>
            </a:r>
            <a:r>
              <a:rPr lang="en-US" sz="2400" dirty="0">
                <a:latin typeface="Britannic Bold" pitchFamily="34" charset="0"/>
              </a:rPr>
              <a:t>The jury will hear what happened on </a:t>
            </a:r>
            <a:r>
              <a:rPr lang="en-US" sz="2400" u="sng" dirty="0">
                <a:latin typeface="Britannic Bold" pitchFamily="34" charset="0"/>
              </a:rPr>
              <a:t>February 3, 1998.</a:t>
            </a:r>
            <a:endParaRPr lang="en-US" sz="2400" dirty="0">
              <a:latin typeface="Britannic Bold" pitchFamily="34" charset="0"/>
            </a:endParaRPr>
          </a:p>
          <a:p>
            <a:pPr eaLnBrk="1" hangingPunct="1">
              <a:lnSpc>
                <a:spcPct val="80000"/>
              </a:lnSpc>
            </a:pPr>
            <a:endParaRPr lang="en-US" sz="2400" dirty="0">
              <a:latin typeface="Britannic Bold" pitchFamily="34" charset="0"/>
            </a:endParaRPr>
          </a:p>
          <a:p>
            <a:pPr eaLnBrk="1" hangingPunct="1">
              <a:lnSpc>
                <a:spcPct val="80000"/>
              </a:lnSpc>
              <a:buFont typeface="Wingdings" pitchFamily="2" charset="2"/>
              <a:buNone/>
            </a:pPr>
            <a:r>
              <a:rPr lang="en-US" sz="2400" dirty="0">
                <a:latin typeface="Britannic Bold" pitchFamily="34" charset="0"/>
              </a:rPr>
              <a:t>	</a:t>
            </a:r>
            <a:r>
              <a:rPr lang="en-US" sz="2400" dirty="0" err="1">
                <a:latin typeface="Britannic Bold" pitchFamily="34" charset="0"/>
              </a:rPr>
              <a:t>Kaad</a:t>
            </a:r>
            <a:r>
              <a:rPr lang="en-US" sz="2400" dirty="0">
                <a:latin typeface="Britannic Bold" pitchFamily="34" charset="0"/>
              </a:rPr>
              <a:t> </a:t>
            </a:r>
            <a:r>
              <a:rPr lang="en-US" sz="2400" dirty="0" err="1">
                <a:latin typeface="Britannic Bold" pitchFamily="34" charset="0"/>
              </a:rPr>
              <a:t>ei</a:t>
            </a:r>
            <a:r>
              <a:rPr lang="en-US" sz="2400" dirty="0">
                <a:latin typeface="Britannic Bold" pitchFamily="34" charset="0"/>
              </a:rPr>
              <a:t> </a:t>
            </a:r>
            <a:r>
              <a:rPr lang="en-US" sz="2400" dirty="0" err="1">
                <a:latin typeface="Britannic Bold" pitchFamily="34" charset="0"/>
              </a:rPr>
              <a:t>Naakits’aadah</a:t>
            </a:r>
            <a:r>
              <a:rPr lang="en-US" sz="2400" dirty="0">
                <a:latin typeface="Britannic Bold" pitchFamily="34" charset="0"/>
              </a:rPr>
              <a:t> </a:t>
            </a:r>
            <a:r>
              <a:rPr lang="en-US" sz="2400" dirty="0" err="1">
                <a:latin typeface="Britannic Bold" pitchFamily="34" charset="0"/>
              </a:rPr>
              <a:t>dah</a:t>
            </a:r>
            <a:r>
              <a:rPr lang="en-US" sz="2400" dirty="0">
                <a:latin typeface="Britannic Bold" pitchFamily="34" charset="0"/>
              </a:rPr>
              <a:t> </a:t>
            </a:r>
            <a:r>
              <a:rPr lang="en-US" sz="2400" dirty="0" err="1">
                <a:latin typeface="Britannic Bold" pitchFamily="34" charset="0"/>
              </a:rPr>
              <a:t>nidinibiihigii</a:t>
            </a:r>
            <a:r>
              <a:rPr lang="en-US" sz="2400" dirty="0">
                <a:latin typeface="Britannic Bold" pitchFamily="34" charset="0"/>
              </a:rPr>
              <a:t> </a:t>
            </a:r>
            <a:r>
              <a:rPr lang="en-US" sz="2400" dirty="0" err="1">
                <a:latin typeface="Britannic Bold" pitchFamily="34" charset="0"/>
              </a:rPr>
              <a:t>a’dah</a:t>
            </a:r>
            <a:r>
              <a:rPr lang="en-US" sz="2400" dirty="0">
                <a:latin typeface="Britannic Bold" pitchFamily="34" charset="0"/>
              </a:rPr>
              <a:t> </a:t>
            </a:r>
            <a:r>
              <a:rPr lang="en-US" sz="2400" dirty="0" err="1">
                <a:latin typeface="Britannic Bold" pitchFamily="34" charset="0"/>
              </a:rPr>
              <a:t>hootiidigii</a:t>
            </a:r>
            <a:r>
              <a:rPr lang="en-US" sz="2400" dirty="0">
                <a:latin typeface="Britannic Bold" pitchFamily="34" charset="0"/>
              </a:rPr>
              <a:t> </a:t>
            </a:r>
            <a:r>
              <a:rPr lang="en-US" sz="2400" dirty="0" err="1">
                <a:latin typeface="Britannic Bold" pitchFamily="34" charset="0"/>
              </a:rPr>
              <a:t>deeyidool</a:t>
            </a:r>
            <a:r>
              <a:rPr lang="en-US" sz="2400" dirty="0">
                <a:latin typeface="Britannic Bold" pitchFamily="34" charset="0"/>
              </a:rPr>
              <a:t> </a:t>
            </a:r>
            <a:r>
              <a:rPr lang="en-US" sz="2400" dirty="0" err="1">
                <a:latin typeface="Britannic Bold" pitchFamily="34" charset="0"/>
              </a:rPr>
              <a:t>tsiil</a:t>
            </a:r>
            <a:r>
              <a:rPr lang="en-US" sz="2400" dirty="0">
                <a:latin typeface="Britannic Bold" pitchFamily="34" charset="0"/>
              </a:rPr>
              <a:t> </a:t>
            </a:r>
            <a:r>
              <a:rPr lang="en-US" sz="2400" dirty="0" err="1">
                <a:latin typeface="Britannic Bold" pitchFamily="34" charset="0"/>
              </a:rPr>
              <a:t>dii</a:t>
            </a:r>
            <a:r>
              <a:rPr lang="en-US" sz="2400" dirty="0">
                <a:latin typeface="Britannic Bold" pitchFamily="34" charset="0"/>
              </a:rPr>
              <a:t> </a:t>
            </a:r>
            <a:r>
              <a:rPr lang="en-US" sz="2400" dirty="0" err="1">
                <a:latin typeface="Britannic Bold" pitchFamily="34" charset="0"/>
              </a:rPr>
              <a:t>Atsa</a:t>
            </a:r>
            <a:r>
              <a:rPr lang="en-US" sz="2400" dirty="0">
                <a:latin typeface="Britannic Bold" pitchFamily="34" charset="0"/>
              </a:rPr>
              <a:t> </a:t>
            </a:r>
            <a:r>
              <a:rPr lang="en-US" sz="2400" dirty="0" err="1">
                <a:latin typeface="Britannic Bold" pitchFamily="34" charset="0"/>
              </a:rPr>
              <a:t>Biyaash</a:t>
            </a:r>
            <a:r>
              <a:rPr lang="en-US" sz="2400" dirty="0">
                <a:latin typeface="Britannic Bold" pitchFamily="34" charset="0"/>
              </a:rPr>
              <a:t> </a:t>
            </a:r>
            <a:r>
              <a:rPr lang="en-US" sz="2400" dirty="0" err="1">
                <a:latin typeface="Britannic Bold" pitchFamily="34" charset="0"/>
              </a:rPr>
              <a:t>taago</a:t>
            </a:r>
            <a:r>
              <a:rPr lang="en-US" sz="2400" dirty="0">
                <a:latin typeface="Britannic Bold" pitchFamily="34" charset="0"/>
              </a:rPr>
              <a:t> </a:t>
            </a:r>
            <a:r>
              <a:rPr lang="en-US" sz="2400" dirty="0" err="1">
                <a:latin typeface="Britannic Bold" pitchFamily="34" charset="0"/>
              </a:rPr>
              <a:t>yoolkaaleedaa</a:t>
            </a:r>
            <a:r>
              <a:rPr lang="en-US" sz="2400" dirty="0">
                <a:latin typeface="Britannic Bold" pitchFamily="34" charset="0"/>
              </a:rPr>
              <a:t>, </a:t>
            </a:r>
            <a:r>
              <a:rPr lang="en-US" sz="2400" dirty="0" err="1">
                <a:latin typeface="Britannic Bold" pitchFamily="34" charset="0"/>
              </a:rPr>
              <a:t>naahasteetsadahdi</a:t>
            </a:r>
            <a:r>
              <a:rPr lang="en-US" sz="2400" dirty="0">
                <a:latin typeface="Britannic Bold" pitchFamily="34" charset="0"/>
              </a:rPr>
              <a:t> </a:t>
            </a:r>
            <a:r>
              <a:rPr lang="en-US" sz="2400" dirty="0" err="1">
                <a:latin typeface="Britannic Bold" pitchFamily="34" charset="0"/>
              </a:rPr>
              <a:t>neesnaadiin</a:t>
            </a:r>
            <a:r>
              <a:rPr lang="en-US" sz="2400" dirty="0">
                <a:latin typeface="Britannic Bold" pitchFamily="34" charset="0"/>
              </a:rPr>
              <a:t> doo </a:t>
            </a:r>
            <a:r>
              <a:rPr lang="en-US" sz="2400" dirty="0" err="1">
                <a:latin typeface="Britannic Bold" pitchFamily="34" charset="0"/>
              </a:rPr>
              <a:t>bi’aan</a:t>
            </a:r>
            <a:r>
              <a:rPr lang="en-US" sz="2400" dirty="0">
                <a:latin typeface="Britannic Bold" pitchFamily="34" charset="0"/>
              </a:rPr>
              <a:t> </a:t>
            </a:r>
            <a:r>
              <a:rPr lang="en-US" sz="2400" dirty="0" err="1">
                <a:latin typeface="Britannic Bold" pitchFamily="34" charset="0"/>
              </a:rPr>
              <a:t>naahastediin</a:t>
            </a:r>
            <a:r>
              <a:rPr lang="en-US" sz="2400" dirty="0">
                <a:latin typeface="Britannic Bold" pitchFamily="34" charset="0"/>
              </a:rPr>
              <a:t> doo </a:t>
            </a:r>
            <a:r>
              <a:rPr lang="en-US" sz="2400" dirty="0" err="1">
                <a:latin typeface="Britannic Bold" pitchFamily="34" charset="0"/>
              </a:rPr>
              <a:t>bi’aan</a:t>
            </a:r>
            <a:r>
              <a:rPr lang="en-US" sz="2400" dirty="0">
                <a:latin typeface="Britannic Bold" pitchFamily="34" charset="0"/>
              </a:rPr>
              <a:t> </a:t>
            </a:r>
            <a:r>
              <a:rPr lang="en-US" sz="2400" dirty="0" err="1">
                <a:latin typeface="Britannic Bold" pitchFamily="34" charset="0"/>
              </a:rPr>
              <a:t>haashdlahgo</a:t>
            </a:r>
            <a:r>
              <a:rPr lang="en-US" sz="2400" dirty="0">
                <a:latin typeface="Britannic Bold" pitchFamily="34" charset="0"/>
              </a:rPr>
              <a:t> </a:t>
            </a:r>
            <a:r>
              <a:rPr lang="en-US" sz="2400" dirty="0" err="1">
                <a:latin typeface="Britannic Bold" pitchFamily="34" charset="0"/>
              </a:rPr>
              <a:t>yihai</a:t>
            </a:r>
            <a:r>
              <a:rPr lang="en-US" sz="2400" dirty="0">
                <a:latin typeface="Britannic Bold" pitchFamily="34" charset="0"/>
              </a:rPr>
              <a:t> </a:t>
            </a:r>
            <a:r>
              <a:rPr lang="en-US" sz="2400" dirty="0" err="1">
                <a:latin typeface="Britannic Bold" pitchFamily="34" charset="0"/>
              </a:rPr>
              <a:t>aadaa</a:t>
            </a:r>
            <a:r>
              <a:rPr lang="en-US" sz="2400" dirty="0">
                <a:latin typeface="Britannic Bold" pitchFamily="34" charset="0"/>
              </a:rPr>
              <a:t>.</a:t>
            </a:r>
          </a:p>
          <a:p>
            <a:pPr eaLnBrk="1" hangingPunct="1">
              <a:lnSpc>
                <a:spcPct val="80000"/>
              </a:lnSpc>
              <a:buFont typeface="Wingdings" pitchFamily="2" charset="2"/>
              <a:buNone/>
            </a:pPr>
            <a:r>
              <a:rPr lang="en-US" sz="2400" dirty="0">
                <a:latin typeface="Britannic Bold" pitchFamily="34" charset="0"/>
              </a:rPr>
              <a:t>	</a:t>
            </a:r>
          </a:p>
          <a:p>
            <a:pPr eaLnBrk="1" hangingPunct="1">
              <a:lnSpc>
                <a:spcPct val="80000"/>
              </a:lnSpc>
              <a:buFont typeface="Wingdings" pitchFamily="2" charset="2"/>
              <a:buNone/>
            </a:pPr>
            <a:r>
              <a:rPr lang="en-US" sz="2400" dirty="0">
                <a:latin typeface="Britannic Bold" pitchFamily="34" charset="0"/>
              </a:rPr>
              <a:t>		February - when the baby eagles are born.</a:t>
            </a:r>
          </a:p>
        </p:txBody>
      </p:sp>
    </p:spTree>
    <p:extLst>
      <p:ext uri="{BB962C8B-B14F-4D97-AF65-F5344CB8AC3E}">
        <p14:creationId xmlns:p14="http://schemas.microsoft.com/office/powerpoint/2010/main" val="293352775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strips(downRight)">
                                      <p:cBhvr>
                                        <p:cTn id="7" dur="500"/>
                                        <p:tgtEl>
                                          <p:spTgt spid="12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26979">
                                            <p:txEl>
                                              <p:pRg st="3" end="3"/>
                                            </p:txEl>
                                          </p:spTgt>
                                        </p:tgtEl>
                                        <p:attrNameLst>
                                          <p:attrName>style.visibility</p:attrName>
                                        </p:attrNameLst>
                                      </p:cBhvr>
                                      <p:to>
                                        <p:strVal val="visible"/>
                                      </p:to>
                                    </p:set>
                                    <p:animEffect transition="in" filter="strips(downRight)">
                                      <p:cBhvr>
                                        <p:cTn id="12" dur="500"/>
                                        <p:tgtEl>
                                          <p:spTgt spid="12697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26979">
                                            <p:txEl>
                                              <p:pRg st="5" end="5"/>
                                            </p:txEl>
                                          </p:spTgt>
                                        </p:tgtEl>
                                        <p:attrNameLst>
                                          <p:attrName>style.visibility</p:attrName>
                                        </p:attrNameLst>
                                      </p:cBhvr>
                                      <p:to>
                                        <p:strVal val="visible"/>
                                      </p:to>
                                    </p:set>
                                    <p:animEffect transition="in" filter="strips(downRight)">
                                      <p:cBhvr>
                                        <p:cTn id="17" dur="2000"/>
                                        <p:tgtEl>
                                          <p:spTgt spid="12697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26979">
                                            <p:txEl>
                                              <p:pRg st="6" end="6"/>
                                            </p:txEl>
                                          </p:spTgt>
                                        </p:tgtEl>
                                        <p:attrNameLst>
                                          <p:attrName>style.visibility</p:attrName>
                                        </p:attrNameLst>
                                      </p:cBhvr>
                                      <p:to>
                                        <p:strVal val="visible"/>
                                      </p:to>
                                    </p:set>
                                    <p:animEffect transition="in" filter="strips(downRight)">
                                      <p:cBhvr>
                                        <p:cTn id="22" dur="500"/>
                                        <p:tgtEl>
                                          <p:spTgt spid="12697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26979">
                                            <p:txEl>
                                              <p:pRg st="7" end="7"/>
                                            </p:txEl>
                                          </p:spTgt>
                                        </p:tgtEl>
                                        <p:attrNameLst>
                                          <p:attrName>style.visibility</p:attrName>
                                        </p:attrNameLst>
                                      </p:cBhvr>
                                      <p:to>
                                        <p:strVal val="visible"/>
                                      </p:to>
                                    </p:set>
                                    <p:animEffect transition="in" filter="strips(downRight)">
                                      <p:cBhvr>
                                        <p:cTn id="27" dur="500"/>
                                        <p:tgtEl>
                                          <p:spTgt spid="1269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6"/>
          <p:cNvSpPr>
            <a:spLocks noGrp="1" noChangeArrowheads="1"/>
          </p:cNvSpPr>
          <p:nvPr>
            <p:ph type="ctrTitle"/>
          </p:nvPr>
        </p:nvSpPr>
        <p:spPr>
          <a:xfrm>
            <a:off x="762000" y="533400"/>
            <a:ext cx="6399213" cy="3352800"/>
          </a:xfrm>
        </p:spPr>
        <p:txBody>
          <a:bodyPr/>
          <a:lstStyle/>
          <a:p>
            <a:r>
              <a:rPr lang="en-US" dirty="0"/>
              <a:t>INTRODUCTION TO COURT INTERPRETATION</a:t>
            </a:r>
            <a:br>
              <a:rPr lang="en-US" dirty="0"/>
            </a:br>
            <a:r>
              <a:rPr lang="en-US" dirty="0"/>
              <a:t>PART 1</a:t>
            </a:r>
          </a:p>
        </p:txBody>
      </p:sp>
      <p:sp>
        <p:nvSpPr>
          <p:cNvPr id="4103" name="Subtitle 7"/>
          <p:cNvSpPr>
            <a:spLocks noGrp="1"/>
          </p:cNvSpPr>
          <p:nvPr>
            <p:ph type="subTitle" idx="1"/>
          </p:nvPr>
        </p:nvSpPr>
        <p:spPr>
          <a:xfrm>
            <a:off x="1828800" y="3962400"/>
            <a:ext cx="4876800" cy="1143000"/>
          </a:xfrm>
        </p:spPr>
        <p:txBody>
          <a:bodyPr/>
          <a:lstStyle/>
          <a:p>
            <a:pPr algn="ctr"/>
            <a:r>
              <a:rPr lang="en-US" sz="3200" i="1" dirty="0"/>
              <a:t>DELAMORA Signature Training Program</a:t>
            </a:r>
            <a:r>
              <a:rPr lang="en-US" i="1" dirty="0"/>
              <a:t>™</a:t>
            </a:r>
          </a:p>
        </p:txBody>
      </p:sp>
      <p:sp>
        <p:nvSpPr>
          <p:cNvPr id="6" name="Rectangle 7"/>
          <p:cNvSpPr>
            <a:spLocks noGrp="1" noChangeArrowheads="1"/>
          </p:cNvSpPr>
          <p:nvPr>
            <p:ph type="ftr" sz="quarter" idx="11"/>
          </p:nvPr>
        </p:nvSpPr>
        <p:spPr/>
        <p:txBody>
          <a:bodyPr/>
          <a:lstStyle/>
          <a:p>
            <a:pPr>
              <a:defRPr/>
            </a:pPr>
            <a:r>
              <a:rPr lang="en-US"/>
              <a:t>www.interpreter-training.com</a:t>
            </a:r>
            <a:endParaRPr lang="en-US" dirty="0"/>
          </a:p>
        </p:txBody>
      </p:sp>
      <p:sp>
        <p:nvSpPr>
          <p:cNvPr id="2" name="Date Placeholder 1"/>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895547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381000" y="609600"/>
            <a:ext cx="6096000" cy="1143000"/>
          </a:xfrm>
        </p:spPr>
        <p:txBody>
          <a:bodyPr>
            <a:normAutofit fontScale="90000"/>
          </a:bodyPr>
          <a:lstStyle/>
          <a:p>
            <a:pPr eaLnBrk="1" hangingPunct="1"/>
            <a:r>
              <a:rPr lang="en-US" sz="4400" b="0" dirty="0">
                <a:latin typeface="Arial Black" pitchFamily="34" charset="0"/>
              </a:rPr>
              <a:t>What Is The Interpreter’s Job?</a:t>
            </a:r>
          </a:p>
        </p:txBody>
      </p:sp>
      <p:sp>
        <p:nvSpPr>
          <p:cNvPr id="78851" name="Rectangle 3"/>
          <p:cNvSpPr>
            <a:spLocks noGrp="1" noChangeArrowheads="1"/>
          </p:cNvSpPr>
          <p:nvPr>
            <p:ph type="body" sz="half" idx="1"/>
          </p:nvPr>
        </p:nvSpPr>
        <p:spPr>
          <a:xfrm>
            <a:off x="217503" y="4114800"/>
            <a:ext cx="8610600" cy="1366837"/>
          </a:xfrm>
        </p:spPr>
        <p:txBody>
          <a:bodyPr>
            <a:normAutofit/>
          </a:bodyPr>
          <a:lstStyle/>
          <a:p>
            <a:pPr eaLnBrk="1" hangingPunct="1">
              <a:lnSpc>
                <a:spcPct val="80000"/>
              </a:lnSpc>
              <a:buFont typeface="Wingdings" pitchFamily="2" charset="2"/>
              <a:buNone/>
            </a:pPr>
            <a:r>
              <a:rPr lang="en-US" sz="2800" b="1" dirty="0"/>
              <a:t>To render everything said in court in the </a:t>
            </a:r>
            <a:r>
              <a:rPr lang="en-US" sz="2800" b="1" u="sng" dirty="0"/>
              <a:t>source</a:t>
            </a:r>
            <a:r>
              <a:rPr lang="en-US" sz="2800" b="1" dirty="0"/>
              <a:t> language </a:t>
            </a:r>
          </a:p>
          <a:p>
            <a:pPr eaLnBrk="1" hangingPunct="1">
              <a:lnSpc>
                <a:spcPct val="80000"/>
              </a:lnSpc>
              <a:buFont typeface="Wingdings" pitchFamily="2" charset="2"/>
              <a:buNone/>
            </a:pPr>
            <a:endParaRPr lang="en-US" sz="2800" b="1" dirty="0"/>
          </a:p>
          <a:p>
            <a:pPr eaLnBrk="1" hangingPunct="1">
              <a:lnSpc>
                <a:spcPct val="80000"/>
              </a:lnSpc>
              <a:buFont typeface="Wingdings" pitchFamily="2" charset="2"/>
              <a:buNone/>
            </a:pPr>
            <a:r>
              <a:rPr lang="en-US" sz="2800" b="1" dirty="0"/>
              <a:t>into the </a:t>
            </a:r>
            <a:r>
              <a:rPr lang="en-US" sz="2800" b="1" u="sng" dirty="0"/>
              <a:t>target </a:t>
            </a:r>
            <a:r>
              <a:rPr lang="en-US" sz="2800" b="1" dirty="0"/>
              <a:t> Language</a:t>
            </a:r>
          </a:p>
          <a:p>
            <a:pPr eaLnBrk="1" hangingPunct="1">
              <a:lnSpc>
                <a:spcPct val="80000"/>
              </a:lnSpc>
              <a:buFont typeface="Wingdings" pitchFamily="2" charset="2"/>
              <a:buNone/>
            </a:pPr>
            <a:endParaRPr lang="en-US" sz="2800" dirty="0"/>
          </a:p>
          <a:p>
            <a:pPr eaLnBrk="1" hangingPunct="1">
              <a:lnSpc>
                <a:spcPct val="80000"/>
              </a:lnSpc>
              <a:buFont typeface="Wingdings" pitchFamily="2" charset="2"/>
              <a:buNone/>
            </a:pPr>
            <a:endParaRPr lang="en-US" sz="2800" dirty="0"/>
          </a:p>
        </p:txBody>
      </p:sp>
      <p:sp>
        <p:nvSpPr>
          <p:cNvPr id="15365" name="Rectangle 4"/>
          <p:cNvSpPr>
            <a:spLocks noChangeArrowheads="1"/>
          </p:cNvSpPr>
          <p:nvPr/>
        </p:nvSpPr>
        <p:spPr bwMode="auto">
          <a:xfrm>
            <a:off x="5448300" y="1676400"/>
            <a:ext cx="3238500" cy="4449763"/>
          </a:xfrm>
          <a:prstGeom prst="rect">
            <a:avLst/>
          </a:prstGeom>
          <a:noFill/>
          <a:ln w="9525">
            <a:noFill/>
            <a:miter lim="800000"/>
            <a:headEnd/>
            <a:tailEnd/>
          </a:ln>
        </p:spPr>
        <p:txBody>
          <a:bodyPr/>
          <a:lstStyle/>
          <a:p>
            <a:pPr marL="342900" indent="-342900">
              <a:spcBef>
                <a:spcPct val="20000"/>
              </a:spcBef>
              <a:buClr>
                <a:schemeClr val="hlink"/>
              </a:buClr>
              <a:buSzPct val="60000"/>
              <a:buFont typeface="Wingdings" pitchFamily="2" charset="2"/>
              <a:buChar char="n"/>
            </a:pPr>
            <a:endParaRPr lang="en-US" sz="2400"/>
          </a:p>
        </p:txBody>
      </p:sp>
      <p:sp>
        <p:nvSpPr>
          <p:cNvPr id="15366" name="Rectangle 5"/>
          <p:cNvSpPr>
            <a:spLocks noChangeArrowheads="1"/>
          </p:cNvSpPr>
          <p:nvPr/>
        </p:nvSpPr>
        <p:spPr bwMode="auto">
          <a:xfrm>
            <a:off x="5600700" y="1828800"/>
            <a:ext cx="3238500" cy="4449763"/>
          </a:xfrm>
          <a:prstGeom prst="rect">
            <a:avLst/>
          </a:prstGeom>
          <a:noFill/>
          <a:ln w="9525">
            <a:noFill/>
            <a:miter lim="800000"/>
            <a:headEnd/>
            <a:tailEnd/>
          </a:ln>
        </p:spPr>
        <p:txBody>
          <a:bodyPr/>
          <a:lstStyle/>
          <a:p>
            <a:pPr marL="342900" indent="-342900">
              <a:spcBef>
                <a:spcPct val="20000"/>
              </a:spcBef>
              <a:buClr>
                <a:schemeClr val="hlink"/>
              </a:buClr>
              <a:buSzPct val="60000"/>
              <a:buFont typeface="Wingdings" pitchFamily="2" charset="2"/>
              <a:buChar char="n"/>
            </a:pPr>
            <a:endParaRPr lang="en-US" sz="2400"/>
          </a:p>
        </p:txBody>
      </p:sp>
      <p:pic>
        <p:nvPicPr>
          <p:cNvPr id="78854" name="Picture 6" descr="iterpert1"/>
          <p:cNvPicPr>
            <a:picLocks noGrp="1" noChangeAspect="1" noChangeArrowheads="1"/>
          </p:cNvPicPr>
          <p:nvPr>
            <p:ph sz="half" idx="2"/>
          </p:nvPr>
        </p:nvPicPr>
        <p:blipFill>
          <a:blip r:embed="rId3" cstate="print"/>
          <a:srcRect/>
          <a:stretch>
            <a:fillRect/>
          </a:stretch>
        </p:blipFill>
        <p:spPr>
          <a:xfrm>
            <a:off x="762001" y="2057400"/>
            <a:ext cx="4114800" cy="1938059"/>
          </a:xfrm>
          <a:noFill/>
        </p:spPr>
      </p:pic>
      <p:sp>
        <p:nvSpPr>
          <p:cNvPr id="2" name="Date Placeholder 1"/>
          <p:cNvSpPr>
            <a:spLocks noGrp="1"/>
          </p:cNvSpPr>
          <p:nvPr>
            <p:ph type="dt" sz="half" idx="10"/>
          </p:nvPr>
        </p:nvSpPr>
        <p:spPr/>
        <p:txBody>
          <a:bodyPr/>
          <a:lstStyle/>
          <a:p>
            <a:pPr>
              <a:defRPr/>
            </a:pPr>
            <a:fld id="{E341FC86-F348-4D4D-812A-8E4A0CA446E1}" type="datetime1">
              <a:rPr lang="en-US" smtClean="0"/>
              <a:pPr>
                <a:defRPr/>
              </a:pPr>
              <a:t>3/2/2017</a:t>
            </a:fld>
            <a:endParaRPr lang="en-US"/>
          </a:p>
        </p:txBody>
      </p:sp>
      <p:sp>
        <p:nvSpPr>
          <p:cNvPr id="3" name="Slide Number Placeholder 2"/>
          <p:cNvSpPr>
            <a:spLocks noGrp="1"/>
          </p:cNvSpPr>
          <p:nvPr>
            <p:ph type="sldNum" sz="quarter" idx="12"/>
          </p:nvPr>
        </p:nvSpPr>
        <p:spPr/>
        <p:txBody>
          <a:bodyPr/>
          <a:lstStyle/>
          <a:p>
            <a:pPr>
              <a:defRPr/>
            </a:pPr>
            <a:fld id="{C96AEFBA-C0CE-406A-830A-E3C3DD7493AB}" type="slidenum">
              <a:rPr lang="en-US" smtClean="0"/>
              <a:pPr>
                <a:defRPr/>
              </a:pPr>
              <a:t>20</a:t>
            </a:fld>
            <a:endParaRPr lang="en-US"/>
          </a:p>
        </p:txBody>
      </p:sp>
    </p:spTree>
    <p:extLst>
      <p:ext uri="{BB962C8B-B14F-4D97-AF65-F5344CB8AC3E}">
        <p14:creationId xmlns:p14="http://schemas.microsoft.com/office/powerpoint/2010/main" val="43778341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8854"/>
                                        </p:tgtEl>
                                        <p:attrNameLst>
                                          <p:attrName>style.visibility</p:attrName>
                                        </p:attrNameLst>
                                      </p:cBhvr>
                                      <p:to>
                                        <p:strVal val="visible"/>
                                      </p:to>
                                    </p:set>
                                    <p:anim calcmode="lin" valueType="num">
                                      <p:cBhvr additive="base">
                                        <p:cTn id="7" dur="500" fill="hold"/>
                                        <p:tgtEl>
                                          <p:spTgt spid="78854"/>
                                        </p:tgtEl>
                                        <p:attrNameLst>
                                          <p:attrName>ppt_x</p:attrName>
                                        </p:attrNameLst>
                                      </p:cBhvr>
                                      <p:tavLst>
                                        <p:tav tm="0">
                                          <p:val>
                                            <p:strVal val="0-#ppt_w/2"/>
                                          </p:val>
                                        </p:tav>
                                        <p:tav tm="100000">
                                          <p:val>
                                            <p:strVal val="#ppt_x"/>
                                          </p:val>
                                        </p:tav>
                                      </p:tavLst>
                                    </p:anim>
                                    <p:anim calcmode="lin" valueType="num">
                                      <p:cBhvr additive="base">
                                        <p:cTn id="8" dur="500" fill="hold"/>
                                        <p:tgtEl>
                                          <p:spTgt spid="788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8851">
                                            <p:txEl>
                                              <p:pRg st="0" end="0"/>
                                            </p:txEl>
                                          </p:spTgt>
                                        </p:tgtEl>
                                        <p:attrNameLst>
                                          <p:attrName>style.visibility</p:attrName>
                                        </p:attrNameLst>
                                      </p:cBhvr>
                                      <p:to>
                                        <p:strVal val="visible"/>
                                      </p:to>
                                    </p:set>
                                    <p:anim calcmode="lin" valueType="num">
                                      <p:cBhvr additive="base">
                                        <p:cTn id="13" dur="500" fill="hold"/>
                                        <p:tgtEl>
                                          <p:spTgt spid="7885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88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anim calcmode="lin" valueType="num">
                                      <p:cBhvr additive="base">
                                        <p:cTn id="19" dur="500" fill="hold"/>
                                        <p:tgtEl>
                                          <p:spTgt spid="788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88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2050"/>
          <p:cNvSpPr>
            <a:spLocks noGrp="1" noChangeArrowheads="1"/>
          </p:cNvSpPr>
          <p:nvPr>
            <p:ph type="title"/>
          </p:nvPr>
        </p:nvSpPr>
        <p:spPr>
          <a:xfrm>
            <a:off x="152400" y="381000"/>
            <a:ext cx="7010400" cy="1143000"/>
          </a:xfrm>
        </p:spPr>
        <p:txBody>
          <a:bodyPr>
            <a:normAutofit fontScale="90000"/>
          </a:bodyPr>
          <a:lstStyle/>
          <a:p>
            <a:pPr eaLnBrk="1" hangingPunct="1"/>
            <a:r>
              <a:rPr lang="en-US" sz="4400" b="0" dirty="0">
                <a:latin typeface="Arial Black" pitchFamily="34" charset="0"/>
              </a:rPr>
              <a:t>What Is The Interpreter’s Job?</a:t>
            </a:r>
          </a:p>
        </p:txBody>
      </p:sp>
      <p:sp>
        <p:nvSpPr>
          <p:cNvPr id="79875" name="Rectangle 2051"/>
          <p:cNvSpPr>
            <a:spLocks noGrp="1" noChangeArrowheads="1"/>
          </p:cNvSpPr>
          <p:nvPr>
            <p:ph type="body" idx="1"/>
          </p:nvPr>
        </p:nvSpPr>
        <p:spPr>
          <a:xfrm>
            <a:off x="457200" y="1905000"/>
            <a:ext cx="8229600" cy="4525963"/>
          </a:xfrm>
        </p:spPr>
        <p:txBody>
          <a:bodyPr>
            <a:normAutofit/>
          </a:bodyPr>
          <a:lstStyle/>
          <a:p>
            <a:pPr eaLnBrk="1" hangingPunct="1">
              <a:buClr>
                <a:srgbClr val="008000"/>
              </a:buClr>
              <a:buFont typeface="Wingdings" pitchFamily="2" charset="2"/>
              <a:buChar char="§"/>
            </a:pPr>
            <a:r>
              <a:rPr lang="en-US" sz="2800" dirty="0">
                <a:latin typeface="Britannic Bold" pitchFamily="34" charset="0"/>
              </a:rPr>
              <a:t>without omissions</a:t>
            </a:r>
          </a:p>
          <a:p>
            <a:pPr eaLnBrk="1" hangingPunct="1">
              <a:buClr>
                <a:srgbClr val="008000"/>
              </a:buClr>
              <a:buFont typeface="Wingdings" pitchFamily="2" charset="2"/>
              <a:buChar char="§"/>
            </a:pPr>
            <a:r>
              <a:rPr lang="en-US" sz="2800" dirty="0">
                <a:latin typeface="Britannic Bold" pitchFamily="34" charset="0"/>
              </a:rPr>
              <a:t>accurately, without distortion of </a:t>
            </a:r>
            <a:r>
              <a:rPr lang="en-US" sz="2800" i="1" dirty="0">
                <a:latin typeface="Britannic Bold" pitchFamily="34" charset="0"/>
              </a:rPr>
              <a:t>meaning</a:t>
            </a:r>
            <a:endParaRPr lang="en-US" sz="2800" dirty="0">
              <a:latin typeface="Britannic Bold" pitchFamily="34" charset="0"/>
            </a:endParaRPr>
          </a:p>
          <a:p>
            <a:pPr eaLnBrk="1" hangingPunct="1">
              <a:buClr>
                <a:srgbClr val="008000"/>
              </a:buClr>
              <a:buFont typeface="Wingdings" pitchFamily="2" charset="2"/>
              <a:buChar char="§"/>
            </a:pPr>
            <a:r>
              <a:rPr lang="en-US" sz="2800" dirty="0">
                <a:latin typeface="Britannic Bold" pitchFamily="34" charset="0"/>
              </a:rPr>
              <a:t>without any changes in style, or “register”</a:t>
            </a:r>
          </a:p>
          <a:p>
            <a:pPr eaLnBrk="1" hangingPunct="1">
              <a:buClr>
                <a:srgbClr val="008000"/>
              </a:buClr>
              <a:buFont typeface="Wingdings" pitchFamily="2" charset="2"/>
              <a:buChar char="§"/>
            </a:pPr>
            <a:r>
              <a:rPr lang="en-US" sz="2800" dirty="0">
                <a:latin typeface="Britannic Bold" pitchFamily="34" charset="0"/>
              </a:rPr>
              <a:t>without additions</a:t>
            </a:r>
          </a:p>
          <a:p>
            <a:pPr eaLnBrk="1" hangingPunct="1">
              <a:buFont typeface="Wingdings" pitchFamily="2" charset="2"/>
              <a:buNone/>
            </a:pPr>
            <a:r>
              <a:rPr lang="en-US" sz="2800" dirty="0">
                <a:latin typeface="Britannic Bold" pitchFamily="34" charset="0"/>
              </a:rPr>
              <a:t>	With as little delay or interference in </a:t>
            </a:r>
          </a:p>
          <a:p>
            <a:pPr eaLnBrk="1" hangingPunct="1">
              <a:buFont typeface="Wingdings" pitchFamily="2" charset="2"/>
              <a:buNone/>
            </a:pPr>
            <a:r>
              <a:rPr lang="en-US" sz="2800" dirty="0">
                <a:latin typeface="Britannic Bold" pitchFamily="34" charset="0"/>
              </a:rPr>
              <a:t>	the routine pace as possible</a:t>
            </a:r>
          </a:p>
          <a:p>
            <a:pPr eaLnBrk="1" hangingPunct="1"/>
            <a:endParaRPr lang="en-US" sz="2800" dirty="0">
              <a:latin typeface="Britannic Bold" pitchFamily="34" charset="0"/>
            </a:endParaRPr>
          </a:p>
        </p:txBody>
      </p:sp>
      <p:sp>
        <p:nvSpPr>
          <p:cNvPr id="2" name="Date Placeholder 1"/>
          <p:cNvSpPr>
            <a:spLocks noGrp="1"/>
          </p:cNvSpPr>
          <p:nvPr>
            <p:ph type="dt" sz="half" idx="10"/>
          </p:nvPr>
        </p:nvSpPr>
        <p:spPr/>
        <p:txBody>
          <a:bodyPr/>
          <a:lstStyle/>
          <a:p>
            <a:fld id="{F8708D19-81FE-4AC4-A6C5-E81F77084E30}" type="datetime1">
              <a:rPr lang="en-US" smtClean="0"/>
              <a:pPr/>
              <a:t>3/2/2017</a:t>
            </a:fld>
            <a:endParaRPr lang="en-US"/>
          </a:p>
        </p:txBody>
      </p:sp>
      <p:sp>
        <p:nvSpPr>
          <p:cNvPr id="3" name="Slide Number Placeholder 2"/>
          <p:cNvSpPr>
            <a:spLocks noGrp="1"/>
          </p:cNvSpPr>
          <p:nvPr>
            <p:ph type="sldNum" sz="quarter" idx="12"/>
          </p:nvPr>
        </p:nvSpPr>
        <p:spPr/>
        <p:txBody>
          <a:bodyPr/>
          <a:lstStyle/>
          <a:p>
            <a:fld id="{E35E8B97-7D14-471B-823F-7F7B0FAE3FAB}" type="slidenum">
              <a:rPr lang="en-US" smtClean="0"/>
              <a:pPr/>
              <a:t>21</a:t>
            </a:fld>
            <a:endParaRPr lang="en-US"/>
          </a:p>
        </p:txBody>
      </p:sp>
    </p:spTree>
    <p:extLst>
      <p:ext uri="{BB962C8B-B14F-4D97-AF65-F5344CB8AC3E}">
        <p14:creationId xmlns:p14="http://schemas.microsoft.com/office/powerpoint/2010/main" val="3089117430"/>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strips(downLeft)">
                                      <p:cBhvr>
                                        <p:cTn id="7" dur="500"/>
                                        <p:tgtEl>
                                          <p:spTgt spid="79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9875">
                                            <p:txEl>
                                              <p:pRg st="1" end="1"/>
                                            </p:txEl>
                                          </p:spTgt>
                                        </p:tgtEl>
                                        <p:attrNameLst>
                                          <p:attrName>style.visibility</p:attrName>
                                        </p:attrNameLst>
                                      </p:cBhvr>
                                      <p:to>
                                        <p:strVal val="visible"/>
                                      </p:to>
                                    </p:set>
                                    <p:animEffect transition="in" filter="strips(downLeft)">
                                      <p:cBhvr>
                                        <p:cTn id="12" dur="500"/>
                                        <p:tgtEl>
                                          <p:spTgt spid="798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9875">
                                            <p:txEl>
                                              <p:pRg st="2" end="2"/>
                                            </p:txEl>
                                          </p:spTgt>
                                        </p:tgtEl>
                                        <p:attrNameLst>
                                          <p:attrName>style.visibility</p:attrName>
                                        </p:attrNameLst>
                                      </p:cBhvr>
                                      <p:to>
                                        <p:strVal val="visible"/>
                                      </p:to>
                                    </p:set>
                                    <p:animEffect transition="in" filter="strips(downLeft)">
                                      <p:cBhvr>
                                        <p:cTn id="17" dur="500"/>
                                        <p:tgtEl>
                                          <p:spTgt spid="798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9875">
                                            <p:txEl>
                                              <p:pRg st="3" end="3"/>
                                            </p:txEl>
                                          </p:spTgt>
                                        </p:tgtEl>
                                        <p:attrNameLst>
                                          <p:attrName>style.visibility</p:attrName>
                                        </p:attrNameLst>
                                      </p:cBhvr>
                                      <p:to>
                                        <p:strVal val="visible"/>
                                      </p:to>
                                    </p:set>
                                    <p:animEffect transition="in" filter="strips(downLeft)">
                                      <p:cBhvr>
                                        <p:cTn id="22" dur="500"/>
                                        <p:tgtEl>
                                          <p:spTgt spid="798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79875">
                                            <p:txEl>
                                              <p:pRg st="4" end="4"/>
                                            </p:txEl>
                                          </p:spTgt>
                                        </p:tgtEl>
                                        <p:attrNameLst>
                                          <p:attrName>style.visibility</p:attrName>
                                        </p:attrNameLst>
                                      </p:cBhvr>
                                      <p:to>
                                        <p:strVal val="visible"/>
                                      </p:to>
                                    </p:set>
                                    <p:animEffect transition="in" filter="strips(downLeft)">
                                      <p:cBhvr>
                                        <p:cTn id="27" dur="500"/>
                                        <p:tgtEl>
                                          <p:spTgt spid="798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79875">
                                            <p:txEl>
                                              <p:pRg st="5" end="5"/>
                                            </p:txEl>
                                          </p:spTgt>
                                        </p:tgtEl>
                                        <p:attrNameLst>
                                          <p:attrName>style.visibility</p:attrName>
                                        </p:attrNameLst>
                                      </p:cBhvr>
                                      <p:to>
                                        <p:strVal val="visible"/>
                                      </p:to>
                                    </p:set>
                                    <p:animEffect transition="in" filter="strips(downLeft)">
                                      <p:cBhvr>
                                        <p:cTn id="32" dur="500"/>
                                        <p:tgtEl>
                                          <p:spTgt spid="798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Date Placeholder 2"/>
          <p:cNvSpPr>
            <a:spLocks noGrp="1"/>
          </p:cNvSpPr>
          <p:nvPr>
            <p:ph type="dt" sz="quarter" idx="10"/>
          </p:nvPr>
        </p:nvSpPr>
        <p:spPr>
          <a:noFill/>
        </p:spPr>
        <p:txBody>
          <a:bodyPr/>
          <a:lstStyle/>
          <a:p>
            <a:fld id="{4BAD104F-C1E5-44E4-B268-A3F00988585F}" type="datetime1">
              <a:rPr lang="en-US" smtClean="0"/>
              <a:pPr/>
              <a:t>3/2/2017</a:t>
            </a:fld>
            <a:endParaRPr lang="en-US"/>
          </a:p>
        </p:txBody>
      </p:sp>
      <p:sp>
        <p:nvSpPr>
          <p:cNvPr id="17412" name="Slide Number Placeholder 4"/>
          <p:cNvSpPr>
            <a:spLocks noGrp="1"/>
          </p:cNvSpPr>
          <p:nvPr>
            <p:ph type="sldNum" sz="quarter" idx="12"/>
          </p:nvPr>
        </p:nvSpPr>
        <p:spPr>
          <a:noFill/>
        </p:spPr>
        <p:txBody>
          <a:bodyPr/>
          <a:lstStyle/>
          <a:p>
            <a:fld id="{43C0D026-EB48-4145-8392-921A91B5E549}" type="slidenum">
              <a:rPr lang="en-US" smtClean="0"/>
              <a:pPr/>
              <a:t>22</a:t>
            </a:fld>
            <a:endParaRPr lang="en-US"/>
          </a:p>
        </p:txBody>
      </p:sp>
      <p:sp>
        <p:nvSpPr>
          <p:cNvPr id="82946" name="Rectangle 2"/>
          <p:cNvSpPr>
            <a:spLocks noGrp="1" noChangeArrowheads="1"/>
          </p:cNvSpPr>
          <p:nvPr>
            <p:ph type="title"/>
          </p:nvPr>
        </p:nvSpPr>
        <p:spPr/>
        <p:txBody>
          <a:bodyPr>
            <a:normAutofit fontScale="90000"/>
          </a:bodyPr>
          <a:lstStyle/>
          <a:p>
            <a:pPr eaLnBrk="1" hangingPunct="1"/>
            <a:r>
              <a:rPr lang="en-US" sz="4400">
                <a:latin typeface="Arial Black" pitchFamily="34" charset="0"/>
              </a:rPr>
              <a:t>SUMMARY FOR INTERPRETERS</a:t>
            </a:r>
          </a:p>
        </p:txBody>
      </p:sp>
      <p:sp>
        <p:nvSpPr>
          <p:cNvPr id="82947" name="Rectangle 3"/>
          <p:cNvSpPr>
            <a:spLocks noGrp="1" noChangeArrowheads="1"/>
          </p:cNvSpPr>
          <p:nvPr>
            <p:ph type="body" idx="4294967295"/>
          </p:nvPr>
        </p:nvSpPr>
        <p:spPr/>
        <p:txBody>
          <a:bodyPr/>
          <a:lstStyle/>
          <a:p>
            <a:pPr eaLnBrk="1" hangingPunct="1">
              <a:buFontTx/>
              <a:buAutoNum type="arabicPeriod"/>
            </a:pPr>
            <a:endParaRPr lang="en-US"/>
          </a:p>
          <a:p>
            <a:pPr eaLnBrk="1" hangingPunct="1">
              <a:buFontTx/>
              <a:buAutoNum type="arabicPeriod"/>
            </a:pPr>
            <a:r>
              <a:rPr lang="en-US"/>
              <a:t>Every element must be preserved.</a:t>
            </a:r>
          </a:p>
          <a:p>
            <a:pPr eaLnBrk="1" hangingPunct="1">
              <a:buFontTx/>
              <a:buAutoNum type="arabicPeriod"/>
            </a:pPr>
            <a:r>
              <a:rPr lang="en-US"/>
              <a:t>Flavor of speech is important to make judgments about credibility.</a:t>
            </a:r>
          </a:p>
          <a:p>
            <a:pPr eaLnBrk="1" hangingPunct="1">
              <a:buFontTx/>
              <a:buAutoNum type="arabicPeriod"/>
            </a:pPr>
            <a:r>
              <a:rPr lang="en-US"/>
              <a:t>Witness should not be interrupted.</a:t>
            </a:r>
          </a:p>
          <a:p>
            <a:pPr eaLnBrk="1" hangingPunct="1">
              <a:buFontTx/>
              <a:buAutoNum type="arabicPeriod"/>
            </a:pPr>
            <a:r>
              <a:rPr lang="en-US"/>
              <a:t>Must be able to do simultaneous interpreting.</a:t>
            </a:r>
          </a:p>
          <a:p>
            <a:pPr eaLnBrk="1" hangingPunct="1">
              <a:buFontTx/>
              <a:buNone/>
            </a:pPr>
            <a:r>
              <a:rPr lang="en-US">
                <a:solidFill>
                  <a:srgbClr val="000000"/>
                </a:solidFill>
                <a:latin typeface="Verdana" pitchFamily="34" charset="0"/>
                <a:hlinkClick r:id="rId3"/>
              </a:rPr>
              <a:t> </a:t>
            </a:r>
            <a:endParaRPr lang="en-US"/>
          </a:p>
          <a:p>
            <a:pPr eaLnBrk="1" hangingPunct="1">
              <a:buFontTx/>
              <a:buNone/>
            </a:pPr>
            <a:endParaRPr lang="en-US"/>
          </a:p>
        </p:txBody>
      </p:sp>
    </p:spTree>
    <p:extLst>
      <p:ext uri="{BB962C8B-B14F-4D97-AF65-F5344CB8AC3E}">
        <p14:creationId xmlns:p14="http://schemas.microsoft.com/office/powerpoint/2010/main" val="349890083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additive="base">
                                        <p:cTn id="7" dur="500" fill="hold"/>
                                        <p:tgtEl>
                                          <p:spTgt spid="82946"/>
                                        </p:tgtEl>
                                        <p:attrNameLst>
                                          <p:attrName>ppt_x</p:attrName>
                                        </p:attrNameLst>
                                      </p:cBhvr>
                                      <p:tavLst>
                                        <p:tav tm="0">
                                          <p:val>
                                            <p:strVal val="0-#ppt_w/2"/>
                                          </p:val>
                                        </p:tav>
                                        <p:tav tm="100000">
                                          <p:val>
                                            <p:strVal val="#ppt_x"/>
                                          </p:val>
                                        </p:tav>
                                      </p:tavLst>
                                    </p:anim>
                                    <p:anim calcmode="lin" valueType="num">
                                      <p:cBhvr additive="base">
                                        <p:cTn id="8" dur="500" fill="hold"/>
                                        <p:tgtEl>
                                          <p:spTgt spid="829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Effect transition="in" filter="blinds(horizontal)">
                                      <p:cBhvr>
                                        <p:cTn id="13" dur="500"/>
                                        <p:tgtEl>
                                          <p:spTgt spid="8294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2947">
                                            <p:txEl>
                                              <p:pRg st="2" end="2"/>
                                            </p:txEl>
                                          </p:spTgt>
                                        </p:tgtEl>
                                        <p:attrNameLst>
                                          <p:attrName>style.visibility</p:attrName>
                                        </p:attrNameLst>
                                      </p:cBhvr>
                                      <p:to>
                                        <p:strVal val="visible"/>
                                      </p:to>
                                    </p:set>
                                    <p:animEffect transition="in" filter="blinds(horizontal)">
                                      <p:cBhvr>
                                        <p:cTn id="18" dur="500"/>
                                        <p:tgtEl>
                                          <p:spTgt spid="8294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2947">
                                            <p:txEl>
                                              <p:pRg st="3" end="3"/>
                                            </p:txEl>
                                          </p:spTgt>
                                        </p:tgtEl>
                                        <p:attrNameLst>
                                          <p:attrName>style.visibility</p:attrName>
                                        </p:attrNameLst>
                                      </p:cBhvr>
                                      <p:to>
                                        <p:strVal val="visible"/>
                                      </p:to>
                                    </p:set>
                                    <p:animEffect transition="in" filter="blinds(horizontal)">
                                      <p:cBhvr>
                                        <p:cTn id="23" dur="500"/>
                                        <p:tgtEl>
                                          <p:spTgt spid="8294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2947">
                                            <p:txEl>
                                              <p:pRg st="4" end="4"/>
                                            </p:txEl>
                                          </p:spTgt>
                                        </p:tgtEl>
                                        <p:attrNameLst>
                                          <p:attrName>style.visibility</p:attrName>
                                        </p:attrNameLst>
                                      </p:cBhvr>
                                      <p:to>
                                        <p:strVal val="visible"/>
                                      </p:to>
                                    </p:set>
                                    <p:animEffect transition="in" filter="blinds(horizontal)">
                                      <p:cBhvr>
                                        <p:cTn id="28" dur="500"/>
                                        <p:tgtEl>
                                          <p:spTgt spid="829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utoUpdateAnimBg="0"/>
      <p:bldP spid="8294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274638"/>
            <a:ext cx="6705600" cy="1143000"/>
          </a:xfrm>
        </p:spPr>
        <p:txBody>
          <a:bodyPr>
            <a:normAutofit fontScale="90000"/>
          </a:bodyPr>
          <a:lstStyle/>
          <a:p>
            <a:pPr eaLnBrk="1" hangingPunct="1"/>
            <a:r>
              <a:rPr lang="en-US" sz="4400" dirty="0">
                <a:latin typeface="Arial Black" pitchFamily="34" charset="0"/>
              </a:rPr>
              <a:t>SUMMARY FOR INTERPRETERS</a:t>
            </a:r>
          </a:p>
        </p:txBody>
      </p:sp>
      <p:sp>
        <p:nvSpPr>
          <p:cNvPr id="18436" name="Rectangle 3"/>
          <p:cNvSpPr>
            <a:spLocks noGrp="1" noChangeArrowheads="1"/>
          </p:cNvSpPr>
          <p:nvPr>
            <p:ph type="body" idx="1"/>
          </p:nvPr>
        </p:nvSpPr>
        <p:spPr>
          <a:xfrm>
            <a:off x="457200" y="1981200"/>
            <a:ext cx="8229600" cy="4525963"/>
          </a:xfrm>
        </p:spPr>
        <p:txBody>
          <a:bodyPr>
            <a:normAutofit/>
          </a:bodyPr>
          <a:lstStyle/>
          <a:p>
            <a:pPr marL="609600" indent="-609600" eaLnBrk="1" hangingPunct="1">
              <a:lnSpc>
                <a:spcPct val="90000"/>
              </a:lnSpc>
              <a:buFontTx/>
              <a:buAutoNum type="arabicPeriod" startAt="5"/>
            </a:pPr>
            <a:r>
              <a:rPr lang="en-US" sz="2800" dirty="0"/>
              <a:t>Should NEVER give legal advice.</a:t>
            </a:r>
          </a:p>
          <a:p>
            <a:pPr marL="609600" indent="-609600" eaLnBrk="1" hangingPunct="1">
              <a:lnSpc>
                <a:spcPct val="90000"/>
              </a:lnSpc>
              <a:buFontTx/>
              <a:buAutoNum type="arabicPeriod" startAt="5"/>
            </a:pPr>
            <a:r>
              <a:rPr lang="en-US" sz="2800" dirty="0"/>
              <a:t>Need a comprehensive knowledge of both languages and NEVER misrepresent the level of sophistication of the speaker.</a:t>
            </a:r>
          </a:p>
          <a:p>
            <a:pPr marL="609600" indent="-609600" eaLnBrk="1" hangingPunct="1">
              <a:lnSpc>
                <a:spcPct val="90000"/>
              </a:lnSpc>
              <a:buFontTx/>
              <a:buNone/>
            </a:pPr>
            <a:endParaRPr lang="en-US" sz="2800" dirty="0"/>
          </a:p>
          <a:p>
            <a:pPr marL="609600" indent="-609600" eaLnBrk="1" hangingPunct="1">
              <a:lnSpc>
                <a:spcPct val="90000"/>
              </a:lnSpc>
              <a:buFontTx/>
              <a:buNone/>
            </a:pPr>
            <a:r>
              <a:rPr lang="en-US" sz="2800" dirty="0"/>
              <a:t>CONSERVATION:  Render form and manner including pauses, hedges, self-corrections,  and emotions (tone of voice).</a:t>
            </a:r>
          </a:p>
        </p:txBody>
      </p:sp>
      <p:sp>
        <p:nvSpPr>
          <p:cNvPr id="2" name="Date Placeholder 1"/>
          <p:cNvSpPr>
            <a:spLocks noGrp="1"/>
          </p:cNvSpPr>
          <p:nvPr>
            <p:ph type="dt" sz="half" idx="10"/>
          </p:nvPr>
        </p:nvSpPr>
        <p:spPr/>
        <p:txBody>
          <a:bodyPr/>
          <a:lstStyle/>
          <a:p>
            <a:fld id="{3F2A8266-1B21-487E-B570-6B07686705CB}" type="datetime1">
              <a:rPr lang="en-US" smtClean="0"/>
              <a:pPr/>
              <a:t>3/2/2017</a:t>
            </a:fld>
            <a:endParaRPr lang="en-US"/>
          </a:p>
        </p:txBody>
      </p:sp>
      <p:sp>
        <p:nvSpPr>
          <p:cNvPr id="3" name="Slide Number Placeholder 2"/>
          <p:cNvSpPr>
            <a:spLocks noGrp="1"/>
          </p:cNvSpPr>
          <p:nvPr>
            <p:ph type="sldNum" sz="quarter" idx="12"/>
          </p:nvPr>
        </p:nvSpPr>
        <p:spPr/>
        <p:txBody>
          <a:bodyPr/>
          <a:lstStyle/>
          <a:p>
            <a:fld id="{E35E8B97-7D14-471B-823F-7F7B0FAE3FAB}" type="slidenum">
              <a:rPr lang="en-US" smtClean="0"/>
              <a:pPr/>
              <a:t>23</a:t>
            </a:fld>
            <a:endParaRPr lang="en-US"/>
          </a:p>
        </p:txBody>
      </p:sp>
    </p:spTree>
    <p:extLst>
      <p:ext uri="{BB962C8B-B14F-4D97-AF65-F5344CB8AC3E}">
        <p14:creationId xmlns:p14="http://schemas.microsoft.com/office/powerpoint/2010/main" val="70620744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barn(inVertical)">
                                      <p:cBhvr>
                                        <p:cTn id="7" dur="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6">
                                            <p:txEl>
                                              <p:pRg st="1" end="1"/>
                                            </p:txEl>
                                          </p:spTgt>
                                        </p:tgtEl>
                                        <p:attrNameLst>
                                          <p:attrName>style.visibility</p:attrName>
                                        </p:attrNameLst>
                                      </p:cBhvr>
                                      <p:to>
                                        <p:strVal val="visible"/>
                                      </p:to>
                                    </p:set>
                                    <p:animEffect transition="in" filter="barn(inVertical)">
                                      <p:cBhvr>
                                        <p:cTn id="12" dur="500"/>
                                        <p:tgtEl>
                                          <p:spTgt spid="184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436">
                                            <p:txEl>
                                              <p:pRg st="3" end="3"/>
                                            </p:txEl>
                                          </p:spTgt>
                                        </p:tgtEl>
                                        <p:attrNameLst>
                                          <p:attrName>style.visibility</p:attrName>
                                        </p:attrNameLst>
                                      </p:cBhvr>
                                      <p:to>
                                        <p:strVal val="visible"/>
                                      </p:to>
                                    </p:set>
                                    <p:animEffect transition="in" filter="barn(inVertical)">
                                      <p:cBhvr>
                                        <p:cTn id="17" dur="500"/>
                                        <p:tgtEl>
                                          <p:spTgt spid="184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7391400" cy="1143000"/>
          </a:xfrm>
        </p:spPr>
        <p:txBody>
          <a:bodyPr>
            <a:normAutofit fontScale="90000"/>
          </a:bodyPr>
          <a:lstStyle/>
          <a:p>
            <a:r>
              <a:rPr lang="en-US" dirty="0"/>
              <a:t>To interpret effectively in the courtroom, I must:</a:t>
            </a:r>
          </a:p>
        </p:txBody>
      </p:sp>
      <p:sp>
        <p:nvSpPr>
          <p:cNvPr id="3" name="Content Placeholder 2"/>
          <p:cNvSpPr>
            <a:spLocks noGrp="1"/>
          </p:cNvSpPr>
          <p:nvPr>
            <p:ph idx="1"/>
          </p:nvPr>
        </p:nvSpPr>
        <p:spPr>
          <a:xfrm>
            <a:off x="457200" y="1524000"/>
            <a:ext cx="8229600" cy="4572000"/>
          </a:xfrm>
        </p:spPr>
        <p:txBody>
          <a:bodyPr/>
          <a:lstStyle/>
          <a:p>
            <a:pPr marL="0" indent="0">
              <a:buNone/>
            </a:pPr>
            <a:endParaRPr lang="en-US" dirty="0"/>
          </a:p>
          <a:p>
            <a:r>
              <a:rPr lang="en-US" dirty="0"/>
              <a:t>Transmit everything that is said accurately and completely</a:t>
            </a:r>
          </a:p>
          <a:p>
            <a:r>
              <a:rPr lang="en-US" dirty="0"/>
              <a:t>Preserve the tone and level of the original language</a:t>
            </a:r>
          </a:p>
          <a:p>
            <a:r>
              <a:rPr lang="en-US" dirty="0"/>
              <a:t>NOT paraphrase, summarize, change or omit anything.</a:t>
            </a:r>
          </a:p>
        </p:txBody>
      </p:sp>
      <p:sp>
        <p:nvSpPr>
          <p:cNvPr id="5" name="Footer Placeholder 4"/>
          <p:cNvSpPr>
            <a:spLocks noGrp="1"/>
          </p:cNvSpPr>
          <p:nvPr>
            <p:ph type="ftr" sz="quarter" idx="11"/>
          </p:nvPr>
        </p:nvSpPr>
        <p:spPr/>
        <p:txBody>
          <a:bodyPr/>
          <a:lstStyle/>
          <a:p>
            <a:r>
              <a:rPr lang="fr-FR"/>
              <a:t>www.interpreter-training.com</a:t>
            </a:r>
            <a:endParaRPr lang="en-US"/>
          </a:p>
        </p:txBody>
      </p:sp>
    </p:spTree>
    <p:extLst>
      <p:ext uri="{BB962C8B-B14F-4D97-AF65-F5344CB8AC3E}">
        <p14:creationId xmlns:p14="http://schemas.microsoft.com/office/powerpoint/2010/main" val="3497187274"/>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3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3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3000"/>
                                        <p:tgtEl>
                                          <p:spTgt spid="3">
                                            <p:txEl>
                                              <p:pRg st="1" end="1"/>
                                            </p:txEl>
                                          </p:spTgt>
                                        </p:tgtEl>
                                      </p:cBhvr>
                                    </p:animEffect>
                                  </p:childTnLst>
                                </p:cTn>
                              </p:par>
                            </p:childTnLst>
                          </p:cTn>
                        </p:par>
                        <p:par>
                          <p:cTn id="10" fill="hold">
                            <p:stCondLst>
                              <p:cond delay="3000"/>
                            </p:stCondLst>
                            <p:childTnLst>
                              <p:par>
                                <p:cTn id="11" presetID="55"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3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4" dur="3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5" dur="3000"/>
                                        <p:tgtEl>
                                          <p:spTgt spid="3">
                                            <p:txEl>
                                              <p:pRg st="2" end="2"/>
                                            </p:txEl>
                                          </p:spTgt>
                                        </p:tgtEl>
                                      </p:cBhvr>
                                    </p:animEffect>
                                  </p:childTnLst>
                                </p:cTn>
                              </p:par>
                            </p:childTnLst>
                          </p:cTn>
                        </p:par>
                        <p:par>
                          <p:cTn id="16" fill="hold">
                            <p:stCondLst>
                              <p:cond delay="6000"/>
                            </p:stCondLst>
                            <p:childTnLst>
                              <p:par>
                                <p:cTn id="17" presetID="55"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3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3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620000" cy="1143000"/>
          </a:xfrm>
        </p:spPr>
        <p:txBody>
          <a:bodyPr>
            <a:normAutofit/>
          </a:bodyPr>
          <a:lstStyle/>
          <a:p>
            <a:r>
              <a:rPr lang="en-US" dirty="0"/>
              <a:t>Required skills for interpreters	</a:t>
            </a:r>
          </a:p>
        </p:txBody>
      </p:sp>
      <p:sp>
        <p:nvSpPr>
          <p:cNvPr id="3" name="Content Placeholder 2"/>
          <p:cNvSpPr>
            <a:spLocks noGrp="1"/>
          </p:cNvSpPr>
          <p:nvPr>
            <p:ph idx="1"/>
          </p:nvPr>
        </p:nvSpPr>
        <p:spPr>
          <a:xfrm>
            <a:off x="7620" y="1371600"/>
            <a:ext cx="8839200" cy="4525963"/>
          </a:xfrm>
        </p:spPr>
        <p:txBody>
          <a:bodyPr>
            <a:normAutofit/>
          </a:bodyPr>
          <a:lstStyle/>
          <a:p>
            <a:r>
              <a:rPr lang="en-US" sz="2800" dirty="0"/>
              <a:t>Fluency in both languages</a:t>
            </a:r>
          </a:p>
          <a:p>
            <a:r>
              <a:rPr lang="en-US" sz="2800" dirty="0"/>
              <a:t>Extensive vocabulary in both languages</a:t>
            </a:r>
          </a:p>
          <a:p>
            <a:r>
              <a:rPr lang="en-US" sz="2800" dirty="0"/>
              <a:t>Ability to ensure accuracy of meaning</a:t>
            </a:r>
          </a:p>
          <a:p>
            <a:r>
              <a:rPr lang="en-US" sz="2800" dirty="0"/>
              <a:t>Willingness to follow code of ethics</a:t>
            </a:r>
          </a:p>
          <a:p>
            <a:r>
              <a:rPr lang="en-US" sz="2800" dirty="0"/>
              <a:t>Ability to function in the Consecutive, Sight Translation, and Simultaneous modes</a:t>
            </a:r>
          </a:p>
          <a:p>
            <a:r>
              <a:rPr lang="en-US" sz="2800" dirty="0"/>
              <a:t>Above-average memory and multi-tasking competencies.</a:t>
            </a:r>
          </a:p>
        </p:txBody>
      </p:sp>
      <p:sp>
        <p:nvSpPr>
          <p:cNvPr id="5" name="Footer Placeholder 4"/>
          <p:cNvSpPr>
            <a:spLocks noGrp="1"/>
          </p:cNvSpPr>
          <p:nvPr>
            <p:ph type="ftr" sz="quarter" idx="11"/>
          </p:nvPr>
        </p:nvSpPr>
        <p:spPr/>
        <p:txBody>
          <a:bodyPr/>
          <a:lstStyle/>
          <a:p>
            <a:r>
              <a:rPr lang="fr-FR"/>
              <a:t> de la Mora Solutions Inc.                          www.interpreter-training.com</a:t>
            </a:r>
            <a:endParaRPr lang="en-US"/>
          </a:p>
        </p:txBody>
      </p:sp>
    </p:spTree>
    <p:extLst>
      <p:ext uri="{BB962C8B-B14F-4D97-AF65-F5344CB8AC3E}">
        <p14:creationId xmlns:p14="http://schemas.microsoft.com/office/powerpoint/2010/main" val="835170963"/>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391400" cy="1143000"/>
          </a:xfrm>
        </p:spPr>
        <p:txBody>
          <a:bodyPr>
            <a:normAutofit fontScale="90000"/>
          </a:bodyPr>
          <a:lstStyle/>
          <a:p>
            <a:pPr algn="l"/>
            <a:r>
              <a:rPr lang="en-US" dirty="0"/>
              <a:t>Judicial Interpreters need to know</a:t>
            </a:r>
          </a:p>
        </p:txBody>
      </p:sp>
      <p:sp>
        <p:nvSpPr>
          <p:cNvPr id="3" name="Content Placeholder 2"/>
          <p:cNvSpPr>
            <a:spLocks noGrp="1"/>
          </p:cNvSpPr>
          <p:nvPr>
            <p:ph idx="1"/>
          </p:nvPr>
        </p:nvSpPr>
        <p:spPr>
          <a:xfrm>
            <a:off x="304800" y="1447800"/>
            <a:ext cx="8153400" cy="4572001"/>
          </a:xfrm>
        </p:spPr>
        <p:txBody>
          <a:bodyPr>
            <a:normAutofit/>
          </a:bodyPr>
          <a:lstStyle/>
          <a:p>
            <a:r>
              <a:rPr lang="en-US" dirty="0"/>
              <a:t>The ins and outs of legal professions</a:t>
            </a:r>
          </a:p>
          <a:p>
            <a:r>
              <a:rPr lang="en-US" dirty="0"/>
              <a:t>What documents pertain to legal proceedings</a:t>
            </a:r>
          </a:p>
          <a:p>
            <a:r>
              <a:rPr lang="en-US" dirty="0"/>
              <a:t>What kinds of proceedings exist</a:t>
            </a:r>
          </a:p>
          <a:p>
            <a:r>
              <a:rPr lang="en-US" dirty="0"/>
              <a:t>The types of courts</a:t>
            </a:r>
          </a:p>
          <a:p>
            <a:r>
              <a:rPr lang="en-US" dirty="0"/>
              <a:t>What parties are involved in legal matters</a:t>
            </a:r>
          </a:p>
          <a:p>
            <a:r>
              <a:rPr lang="en-US" dirty="0"/>
              <a:t>What levels of offenses exist</a:t>
            </a:r>
          </a:p>
          <a:p>
            <a:r>
              <a:rPr lang="en-US" dirty="0"/>
              <a:t>General legal jargon</a:t>
            </a:r>
          </a:p>
        </p:txBody>
      </p:sp>
      <p:sp>
        <p:nvSpPr>
          <p:cNvPr id="5" name="Footer Placeholder 4"/>
          <p:cNvSpPr>
            <a:spLocks noGrp="1"/>
          </p:cNvSpPr>
          <p:nvPr>
            <p:ph type="ftr" sz="quarter" idx="11"/>
          </p:nvPr>
        </p:nvSpPr>
        <p:spPr/>
        <p:txBody>
          <a:bodyPr/>
          <a:lstStyle/>
          <a:p>
            <a:r>
              <a:rPr lang="fr-FR"/>
              <a:t>www.interpreter-training.com</a:t>
            </a:r>
            <a:endParaRPr lang="en-US"/>
          </a:p>
        </p:txBody>
      </p:sp>
    </p:spTree>
    <p:extLst>
      <p:ext uri="{BB962C8B-B14F-4D97-AF65-F5344CB8AC3E}">
        <p14:creationId xmlns:p14="http://schemas.microsoft.com/office/powerpoint/2010/main" val="3405685937"/>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5" end="5"/>
                                            </p:txEl>
                                          </p:spTgt>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781800" cy="1143000"/>
          </a:xfrm>
        </p:spPr>
        <p:txBody>
          <a:bodyPr>
            <a:normAutofit/>
          </a:bodyPr>
          <a:lstStyle/>
          <a:p>
            <a:pPr algn="ctr"/>
            <a:r>
              <a:rPr lang="en-US" dirty="0"/>
              <a:t>Modes of Interpretation</a:t>
            </a:r>
          </a:p>
        </p:txBody>
      </p:sp>
      <p:sp>
        <p:nvSpPr>
          <p:cNvPr id="3" name="Content Placeholder 2"/>
          <p:cNvSpPr>
            <a:spLocks noGrp="1"/>
          </p:cNvSpPr>
          <p:nvPr>
            <p:ph idx="1"/>
          </p:nvPr>
        </p:nvSpPr>
        <p:spPr>
          <a:xfrm>
            <a:off x="76200" y="1752600"/>
            <a:ext cx="7848600" cy="4389120"/>
          </a:xfrm>
        </p:spPr>
        <p:txBody>
          <a:bodyPr numCol="2"/>
          <a:lstStyle/>
          <a:p>
            <a:r>
              <a:rPr lang="en-US" sz="3600" dirty="0"/>
              <a:t>Consecutive</a:t>
            </a:r>
          </a:p>
          <a:p>
            <a:pPr>
              <a:buNone/>
            </a:pPr>
            <a:endParaRPr lang="en-US" sz="3600" dirty="0"/>
          </a:p>
          <a:p>
            <a:r>
              <a:rPr lang="en-US" sz="3600" dirty="0"/>
              <a:t>Simultaneous</a:t>
            </a:r>
          </a:p>
          <a:p>
            <a:pPr>
              <a:buNone/>
            </a:pPr>
            <a:endParaRPr lang="en-US" sz="3600" dirty="0"/>
          </a:p>
          <a:p>
            <a:r>
              <a:rPr lang="en-US" sz="3600" dirty="0"/>
              <a:t>Sight Translation</a:t>
            </a:r>
          </a:p>
          <a:p>
            <a:endParaRPr lang="en-US" dirty="0"/>
          </a:p>
          <a:p>
            <a:pPr>
              <a:buNone/>
            </a:pPr>
            <a:endParaRPr lang="en-US" dirty="0"/>
          </a:p>
        </p:txBody>
      </p:sp>
      <p:pic>
        <p:nvPicPr>
          <p:cNvPr id="2050" name="Picture 2" descr="C:\Users\Agustin\AppData\Local\Microsoft\Windows\Temporary Internet Files\Content.IE5\B35Y18BM\MPj03857530000[1].jpg"/>
          <p:cNvPicPr>
            <a:picLocks noChangeAspect="1" noChangeArrowheads="1"/>
          </p:cNvPicPr>
          <p:nvPr/>
        </p:nvPicPr>
        <p:blipFill>
          <a:blip r:embed="rId3"/>
          <a:srcRect/>
          <a:stretch>
            <a:fillRect/>
          </a:stretch>
        </p:blipFill>
        <p:spPr bwMode="auto">
          <a:xfrm>
            <a:off x="5638800" y="1676400"/>
            <a:ext cx="2993571" cy="4191000"/>
          </a:xfrm>
          <a:prstGeom prst="rect">
            <a:avLst/>
          </a:prstGeom>
          <a:noFill/>
        </p:spPr>
      </p:pic>
      <p:sp>
        <p:nvSpPr>
          <p:cNvPr id="6" name="Footer Placeholder 5"/>
          <p:cNvSpPr>
            <a:spLocks noGrp="1"/>
          </p:cNvSpPr>
          <p:nvPr>
            <p:ph type="ftr" sz="quarter" idx="11"/>
          </p:nvPr>
        </p:nvSpPr>
        <p:spPr/>
        <p:txBody>
          <a:bodyPr/>
          <a:lstStyle/>
          <a:p>
            <a:r>
              <a:rPr lang="fr-FR"/>
              <a:t> de la Mora Solutions Inc.                          www.interpreter-training.com</a:t>
            </a:r>
            <a:endParaRPr lang="en-US"/>
          </a:p>
        </p:txBody>
      </p:sp>
    </p:spTree>
    <p:extLst>
      <p:ext uri="{BB962C8B-B14F-4D97-AF65-F5344CB8AC3E}">
        <p14:creationId xmlns:p14="http://schemas.microsoft.com/office/powerpoint/2010/main" val="303069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2" end="2"/>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rmAutofit/>
          </a:bodyPr>
          <a:lstStyle/>
          <a:p>
            <a:pPr algn="ctr"/>
            <a:r>
              <a:rPr lang="en-US" sz="5400" b="1" dirty="0"/>
              <a:t>Be prepared:</a:t>
            </a:r>
          </a:p>
        </p:txBody>
      </p:sp>
      <p:sp>
        <p:nvSpPr>
          <p:cNvPr id="3" name="Content Placeholder 2"/>
          <p:cNvSpPr>
            <a:spLocks noGrp="1"/>
          </p:cNvSpPr>
          <p:nvPr>
            <p:ph idx="1"/>
          </p:nvPr>
        </p:nvSpPr>
        <p:spPr>
          <a:xfrm>
            <a:off x="381000" y="990600"/>
            <a:ext cx="8229600" cy="4525963"/>
          </a:xfrm>
        </p:spPr>
        <p:txBody>
          <a:bodyPr numCol="1">
            <a:normAutofit/>
          </a:bodyPr>
          <a:lstStyle/>
          <a:p>
            <a:endParaRPr lang="en-US" dirty="0"/>
          </a:p>
          <a:p>
            <a:r>
              <a:rPr lang="en-US" sz="3200" dirty="0"/>
              <a:t>Accept assignments in accordance with your specialties and skill level </a:t>
            </a:r>
          </a:p>
          <a:p>
            <a:r>
              <a:rPr lang="en-US" sz="3200" dirty="0"/>
              <a:t>Gather details about the case, your contact, and any other information that might help you prepare</a:t>
            </a:r>
          </a:p>
          <a:p>
            <a:r>
              <a:rPr lang="en-US" sz="3200" dirty="0"/>
              <a:t>Study up on any pertinent vocabulary</a:t>
            </a:r>
          </a:p>
          <a:p>
            <a:r>
              <a:rPr lang="en-US" sz="3200" dirty="0"/>
              <a:t>Know the location and how to get to it</a:t>
            </a:r>
          </a:p>
          <a:p>
            <a:endParaRPr lang="en-US" dirty="0"/>
          </a:p>
          <a:p>
            <a:pPr>
              <a:buNone/>
            </a:pPr>
            <a:endParaRPr lang="en-US" dirty="0"/>
          </a:p>
        </p:txBody>
      </p:sp>
      <p:sp>
        <p:nvSpPr>
          <p:cNvPr id="5" name="Footer Placeholder 4"/>
          <p:cNvSpPr>
            <a:spLocks noGrp="1"/>
          </p:cNvSpPr>
          <p:nvPr>
            <p:ph type="ftr" sz="quarter" idx="11"/>
          </p:nvPr>
        </p:nvSpPr>
        <p:spPr/>
        <p:txBody>
          <a:bodyPr/>
          <a:lstStyle/>
          <a:p>
            <a:r>
              <a:rPr lang="fr-FR"/>
              <a:t>www.interpreter-training.com</a:t>
            </a:r>
            <a:endParaRPr lang="en-US"/>
          </a:p>
        </p:txBody>
      </p:sp>
    </p:spTree>
    <p:extLst>
      <p:ext uri="{BB962C8B-B14F-4D97-AF65-F5344CB8AC3E}">
        <p14:creationId xmlns:p14="http://schemas.microsoft.com/office/powerpoint/2010/main" val="2772921611"/>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2" end="2"/>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3" end="3"/>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1" y="76200"/>
            <a:ext cx="4460789" cy="1143000"/>
          </a:xfrm>
        </p:spPr>
        <p:txBody>
          <a:bodyPr>
            <a:normAutofit/>
          </a:bodyPr>
          <a:lstStyle/>
          <a:p>
            <a:pPr algn="ctr"/>
            <a:r>
              <a:rPr lang="en-US" sz="5400" b="1" dirty="0"/>
              <a:t>Always:</a:t>
            </a:r>
          </a:p>
        </p:txBody>
      </p:sp>
      <p:sp>
        <p:nvSpPr>
          <p:cNvPr id="3" name="Content Placeholder 2"/>
          <p:cNvSpPr>
            <a:spLocks noGrp="1"/>
          </p:cNvSpPr>
          <p:nvPr>
            <p:ph idx="1"/>
          </p:nvPr>
        </p:nvSpPr>
        <p:spPr>
          <a:xfrm>
            <a:off x="228600" y="1027671"/>
            <a:ext cx="8229600" cy="4800600"/>
          </a:xfrm>
        </p:spPr>
        <p:txBody>
          <a:bodyPr numCol="1">
            <a:normAutofit/>
          </a:bodyPr>
          <a:lstStyle/>
          <a:p>
            <a:endParaRPr lang="en-US" sz="2400" dirty="0"/>
          </a:p>
          <a:p>
            <a:r>
              <a:rPr lang="en-US" sz="2800" dirty="0"/>
              <a:t>Arrive at least 15 minutes before the assignment</a:t>
            </a:r>
          </a:p>
          <a:p>
            <a:r>
              <a:rPr lang="en-US" sz="2800" dirty="0"/>
              <a:t>Introduce yourself to court personnel:</a:t>
            </a:r>
          </a:p>
          <a:p>
            <a:pPr lvl="1"/>
            <a:r>
              <a:rPr lang="en-US" dirty="0"/>
              <a:t>Name and language</a:t>
            </a:r>
          </a:p>
          <a:p>
            <a:pPr lvl="1"/>
            <a:r>
              <a:rPr lang="en-US" dirty="0"/>
              <a:t>Ask about previous experiences with interpreters</a:t>
            </a:r>
          </a:p>
          <a:p>
            <a:pPr lvl="1"/>
            <a:r>
              <a:rPr lang="en-US" dirty="0"/>
              <a:t>Explain the function of the interpreter if needed</a:t>
            </a:r>
          </a:p>
          <a:p>
            <a:pPr lvl="1"/>
            <a:r>
              <a:rPr lang="en-US" dirty="0"/>
              <a:t>Determine the goal of the encounter</a:t>
            </a:r>
          </a:p>
          <a:p>
            <a:r>
              <a:rPr lang="en-US" sz="2800" dirty="0"/>
              <a:t>Position yourself so you can see and hear everyone</a:t>
            </a:r>
          </a:p>
          <a:p>
            <a:endParaRPr lang="en-US" sz="2400" dirty="0"/>
          </a:p>
          <a:p>
            <a:pPr>
              <a:buNone/>
            </a:pPr>
            <a:endParaRPr lang="en-US" dirty="0"/>
          </a:p>
        </p:txBody>
      </p:sp>
      <p:sp>
        <p:nvSpPr>
          <p:cNvPr id="5" name="Footer Placeholder 4"/>
          <p:cNvSpPr>
            <a:spLocks noGrp="1"/>
          </p:cNvSpPr>
          <p:nvPr>
            <p:ph type="ftr" sz="quarter" idx="11"/>
          </p:nvPr>
        </p:nvSpPr>
        <p:spPr/>
        <p:txBody>
          <a:bodyPr/>
          <a:lstStyle/>
          <a:p>
            <a:r>
              <a:rPr lang="fr-FR"/>
              <a:t>www.interpreter-training.com</a:t>
            </a:r>
            <a:endParaRPr lang="en-US"/>
          </a:p>
        </p:txBody>
      </p:sp>
    </p:spTree>
    <p:extLst>
      <p:ext uri="{BB962C8B-B14F-4D97-AF65-F5344CB8AC3E}">
        <p14:creationId xmlns:p14="http://schemas.microsoft.com/office/powerpoint/2010/main" val="3418387163"/>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2" end="2"/>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3" end="3"/>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4" end="4"/>
                                            </p:txEl>
                                          </p:spTgt>
                                        </p:tgtEl>
                                      </p:cBhvr>
                                    </p:animEffect>
                                  </p:childTnLst>
                                </p:cTn>
                              </p:par>
                            </p:childTnLst>
                          </p:cTn>
                        </p:par>
                        <p:par>
                          <p:cTn id="27" fill="hold">
                            <p:stCondLst>
                              <p:cond delay="3000"/>
                            </p:stCondLst>
                            <p:childTnLst>
                              <p:par>
                                <p:cTn id="28" presetID="55" presetClass="entr" presetSubtype="0"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1"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2" dur="1000"/>
                                        <p:tgtEl>
                                          <p:spTgt spid="3">
                                            <p:txEl>
                                              <p:pRg st="5" end="5"/>
                                            </p:txEl>
                                          </p:spTgt>
                                        </p:tgtEl>
                                      </p:cBhvr>
                                    </p:animEffect>
                                  </p:childTnLst>
                                </p:cTn>
                              </p:par>
                            </p:childTnLst>
                          </p:cTn>
                        </p:par>
                        <p:par>
                          <p:cTn id="33" fill="hold">
                            <p:stCondLst>
                              <p:cond delay="4000"/>
                            </p:stCondLst>
                            <p:childTnLst>
                              <p:par>
                                <p:cTn id="34" presetID="55" presetClass="entr" presetSubtype="0"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6" end="6"/>
                                            </p:txEl>
                                          </p:spTgt>
                                        </p:tgtEl>
                                      </p:cBhvr>
                                    </p:animEffect>
                                  </p:childTnLst>
                                </p:cTn>
                              </p:par>
                            </p:childTnLst>
                          </p:cTn>
                        </p:par>
                        <p:par>
                          <p:cTn id="39" fill="hold">
                            <p:stCondLst>
                              <p:cond delay="5000"/>
                            </p:stCondLst>
                            <p:childTnLst>
                              <p:par>
                                <p:cTn id="40" presetID="55" presetClass="entr" presetSubtype="0"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09600" y="685800"/>
            <a:ext cx="6096000" cy="1143000"/>
          </a:xfrm>
        </p:spPr>
        <p:txBody>
          <a:bodyPr>
            <a:noAutofit/>
          </a:bodyPr>
          <a:lstStyle/>
          <a:p>
            <a:r>
              <a:rPr lang="en-US" dirty="0"/>
              <a:t>Weightlifting for Court Interpreters</a:t>
            </a:r>
            <a:r>
              <a:rPr lang="en-US" dirty="0">
                <a:latin typeface="Courier New"/>
                <a:cs typeface="Courier New"/>
              </a:rPr>
              <a:t>™</a:t>
            </a:r>
            <a:endParaRPr lang="en-US" dirty="0"/>
          </a:p>
        </p:txBody>
      </p:sp>
      <p:pic>
        <p:nvPicPr>
          <p:cNvPr id="10245" name="Picture 5" descr="PE03731_"/>
          <p:cNvPicPr>
            <a:picLocks noGrp="1" noChangeAspect="1" noChangeArrowheads="1"/>
          </p:cNvPicPr>
          <p:nvPr>
            <p:ph type="clipArt" sz="half" idx="1"/>
          </p:nvPr>
        </p:nvPicPr>
        <p:blipFill>
          <a:blip r:embed="rId3" cstate="print"/>
          <a:stretch>
            <a:fillRect/>
          </a:stretch>
        </p:blipFill>
        <p:spPr>
          <a:xfrm>
            <a:off x="304800" y="2514600"/>
            <a:ext cx="2971800" cy="2404846"/>
          </a:xfrm>
        </p:spPr>
      </p:pic>
      <p:sp>
        <p:nvSpPr>
          <p:cNvPr id="10244" name="Rectangle 4"/>
          <p:cNvSpPr>
            <a:spLocks noGrp="1" noChangeArrowheads="1"/>
          </p:cNvSpPr>
          <p:nvPr>
            <p:ph type="body" sz="half" idx="2"/>
          </p:nvPr>
        </p:nvSpPr>
        <p:spPr>
          <a:xfrm>
            <a:off x="4343400" y="1981200"/>
            <a:ext cx="4572000" cy="4114800"/>
          </a:xfrm>
        </p:spPr>
        <p:txBody>
          <a:bodyPr>
            <a:normAutofit/>
          </a:bodyPr>
          <a:lstStyle/>
          <a:p>
            <a:endParaRPr lang="en-US" sz="2800" dirty="0"/>
          </a:p>
          <a:p>
            <a:endParaRPr lang="en-US" sz="2800" dirty="0"/>
          </a:p>
          <a:p>
            <a:r>
              <a:rPr lang="en-US" sz="4000" dirty="0"/>
              <a:t>Work that brain muscle!</a:t>
            </a:r>
          </a:p>
          <a:p>
            <a:endParaRPr lang="en-US" sz="4000" dirty="0"/>
          </a:p>
        </p:txBody>
      </p:sp>
      <p:sp>
        <p:nvSpPr>
          <p:cNvPr id="6" name="Footer Placeholder 5"/>
          <p:cNvSpPr>
            <a:spLocks noGrp="1"/>
          </p:cNvSpPr>
          <p:nvPr>
            <p:ph type="ftr" sz="quarter" idx="11"/>
          </p:nvPr>
        </p:nvSpPr>
        <p:spPr/>
        <p:txBody>
          <a:bodyPr/>
          <a:lstStyle/>
          <a:p>
            <a:pPr>
              <a:defRPr/>
            </a:pPr>
            <a:r>
              <a:rPr lang="en-US"/>
              <a:t>www.interpreter-training.com</a:t>
            </a:r>
          </a:p>
        </p:txBody>
      </p:sp>
      <p:sp>
        <p:nvSpPr>
          <p:cNvPr id="2" name="Date Placeholder 1"/>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3032866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096000" cy="1143000"/>
          </a:xfrm>
        </p:spPr>
        <p:txBody>
          <a:bodyPr>
            <a:normAutofit/>
          </a:bodyPr>
          <a:lstStyle/>
          <a:p>
            <a:r>
              <a:rPr lang="en-US" dirty="0"/>
              <a:t>During the assignment:</a:t>
            </a:r>
          </a:p>
        </p:txBody>
      </p:sp>
      <p:sp>
        <p:nvSpPr>
          <p:cNvPr id="3" name="Content Placeholder 2"/>
          <p:cNvSpPr>
            <a:spLocks noGrp="1"/>
          </p:cNvSpPr>
          <p:nvPr>
            <p:ph idx="1"/>
          </p:nvPr>
        </p:nvSpPr>
        <p:spPr>
          <a:xfrm>
            <a:off x="228600" y="1295400"/>
            <a:ext cx="8229600" cy="4525963"/>
          </a:xfrm>
        </p:spPr>
        <p:txBody>
          <a:bodyPr numCol="1">
            <a:normAutofit/>
          </a:bodyPr>
          <a:lstStyle/>
          <a:p>
            <a:r>
              <a:rPr lang="en-US" dirty="0"/>
              <a:t>Always interpret in the first person</a:t>
            </a:r>
          </a:p>
          <a:p>
            <a:r>
              <a:rPr lang="en-US" dirty="0"/>
              <a:t>Refer to yourself in the third person</a:t>
            </a:r>
          </a:p>
          <a:p>
            <a:r>
              <a:rPr lang="en-US" dirty="0"/>
              <a:t>Ask for clarification and repetition if necessary</a:t>
            </a:r>
          </a:p>
          <a:p>
            <a:r>
              <a:rPr lang="en-US" dirty="0"/>
              <a:t>Wait for ruling on an objection before interpreting</a:t>
            </a:r>
          </a:p>
          <a:p>
            <a:r>
              <a:rPr lang="en-US" dirty="0"/>
              <a:t>Do not reproduce gestures</a:t>
            </a:r>
          </a:p>
          <a:p>
            <a:r>
              <a:rPr lang="en-US" dirty="0"/>
              <a:t>Do not hold </a:t>
            </a:r>
            <a:r>
              <a:rPr lang="en-US" dirty="0" err="1"/>
              <a:t>uninterpreted</a:t>
            </a:r>
            <a:r>
              <a:rPr lang="en-US" dirty="0"/>
              <a:t> conversations</a:t>
            </a:r>
          </a:p>
          <a:p>
            <a:endParaRPr lang="en-US" dirty="0"/>
          </a:p>
          <a:p>
            <a:pPr>
              <a:buNone/>
            </a:pPr>
            <a:endParaRPr lang="en-US" dirty="0"/>
          </a:p>
        </p:txBody>
      </p:sp>
      <p:sp>
        <p:nvSpPr>
          <p:cNvPr id="5" name="Footer Placeholder 4"/>
          <p:cNvSpPr>
            <a:spLocks noGrp="1"/>
          </p:cNvSpPr>
          <p:nvPr>
            <p:ph type="ftr" sz="quarter" idx="11"/>
          </p:nvPr>
        </p:nvSpPr>
        <p:spPr/>
        <p:txBody>
          <a:bodyPr/>
          <a:lstStyle/>
          <a:p>
            <a:r>
              <a:rPr lang="fr-FR"/>
              <a:t>www.interpreter-training.com</a:t>
            </a:r>
            <a:endParaRPr lang="en-US"/>
          </a:p>
        </p:txBody>
      </p:sp>
    </p:spTree>
    <p:extLst>
      <p:ext uri="{BB962C8B-B14F-4D97-AF65-F5344CB8AC3E}">
        <p14:creationId xmlns:p14="http://schemas.microsoft.com/office/powerpoint/2010/main" val="2992347738"/>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1143000"/>
          </a:xfrm>
        </p:spPr>
        <p:txBody>
          <a:bodyPr>
            <a:normAutofit/>
          </a:bodyPr>
          <a:lstStyle/>
          <a:p>
            <a:pPr algn="ctr"/>
            <a:r>
              <a:rPr lang="en-US" sz="5400" b="1" dirty="0"/>
              <a:t>What if?</a:t>
            </a:r>
          </a:p>
        </p:txBody>
      </p:sp>
      <p:sp>
        <p:nvSpPr>
          <p:cNvPr id="3" name="Content Placeholder 2"/>
          <p:cNvSpPr>
            <a:spLocks noGrp="1"/>
          </p:cNvSpPr>
          <p:nvPr>
            <p:ph idx="1"/>
          </p:nvPr>
        </p:nvSpPr>
        <p:spPr>
          <a:xfrm>
            <a:off x="381000" y="990600"/>
            <a:ext cx="8229600" cy="4525963"/>
          </a:xfrm>
        </p:spPr>
        <p:txBody>
          <a:bodyPr numCol="1">
            <a:normAutofit fontScale="92500" lnSpcReduction="10000"/>
          </a:bodyPr>
          <a:lstStyle/>
          <a:p>
            <a:pPr marL="0" indent="0">
              <a:buNone/>
            </a:pPr>
            <a:endParaRPr lang="en-US" dirty="0"/>
          </a:p>
          <a:p>
            <a:r>
              <a:rPr lang="en-US" sz="2800" dirty="0"/>
              <a:t>The witness responds in English?</a:t>
            </a:r>
          </a:p>
          <a:p>
            <a:r>
              <a:rPr lang="en-US" sz="2800" dirty="0"/>
              <a:t>The judge asks for the transcription of a tape?</a:t>
            </a:r>
          </a:p>
          <a:p>
            <a:r>
              <a:rPr lang="en-US" sz="2800" dirty="0"/>
              <a:t>The witness makes a mistake?</a:t>
            </a:r>
          </a:p>
          <a:p>
            <a:r>
              <a:rPr lang="en-US" sz="2800" dirty="0"/>
              <a:t>The witness is lying?</a:t>
            </a:r>
          </a:p>
          <a:p>
            <a:r>
              <a:rPr lang="en-US" sz="2800" dirty="0"/>
              <a:t>The judge or the witness start sentences with “Tell him/her that…”?</a:t>
            </a:r>
          </a:p>
          <a:p>
            <a:r>
              <a:rPr lang="en-US" sz="2800" dirty="0"/>
              <a:t>Someone challenges your interpretation?</a:t>
            </a:r>
          </a:p>
          <a:p>
            <a:r>
              <a:rPr lang="en-US" sz="2800" dirty="0"/>
              <a:t>You’re told not to interpret something?</a:t>
            </a:r>
          </a:p>
          <a:p>
            <a:r>
              <a:rPr lang="en-US" sz="2800" dirty="0"/>
              <a:t>You’re distracted by noise?</a:t>
            </a:r>
          </a:p>
          <a:p>
            <a:endParaRPr lang="en-US" dirty="0"/>
          </a:p>
          <a:p>
            <a:pPr>
              <a:buNone/>
            </a:pPr>
            <a:endParaRPr lang="en-US" dirty="0"/>
          </a:p>
        </p:txBody>
      </p:sp>
      <p:sp>
        <p:nvSpPr>
          <p:cNvPr id="5" name="Footer Placeholder 4"/>
          <p:cNvSpPr>
            <a:spLocks noGrp="1"/>
          </p:cNvSpPr>
          <p:nvPr>
            <p:ph type="ftr" sz="quarter" idx="11"/>
          </p:nvPr>
        </p:nvSpPr>
        <p:spPr/>
        <p:txBody>
          <a:bodyPr/>
          <a:lstStyle/>
          <a:p>
            <a:r>
              <a:rPr lang="fr-FR"/>
              <a:t>www.interpreter-training.com</a:t>
            </a:r>
            <a:endParaRPr lang="en-US"/>
          </a:p>
        </p:txBody>
      </p:sp>
    </p:spTree>
    <p:extLst>
      <p:ext uri="{BB962C8B-B14F-4D97-AF65-F5344CB8AC3E}">
        <p14:creationId xmlns:p14="http://schemas.microsoft.com/office/powerpoint/2010/main" val="4199173116"/>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2" end="2"/>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3" end="3"/>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4" end="4"/>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5" end="5"/>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6" end="6"/>
                                            </p:txEl>
                                          </p:spTgt>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7" end="7"/>
                                            </p:txEl>
                                          </p:spTgt>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www.interpreter-training.com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95400"/>
            <a:ext cx="1599962" cy="106664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7512" y="660479"/>
            <a:ext cx="1752362" cy="116824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238" y="2185285"/>
            <a:ext cx="1904762" cy="126984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571122" y="2813011"/>
            <a:ext cx="2247663" cy="149844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5400" y="5029200"/>
            <a:ext cx="1790463" cy="119364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7076" y="5537460"/>
            <a:ext cx="1923813" cy="1282542"/>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47800" y="304800"/>
            <a:ext cx="1882661" cy="1255107"/>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89131" y="2145575"/>
            <a:ext cx="445226" cy="445226"/>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27049" y="1993980"/>
            <a:ext cx="1790463" cy="1193642"/>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8600" y="1366679"/>
            <a:ext cx="1790463" cy="1193642"/>
          </a:xfrm>
          <a:prstGeom prst="rect">
            <a:avLst/>
          </a:prstGeom>
        </p:spPr>
      </p:pic>
    </p:spTree>
    <p:extLst>
      <p:ext uri="{BB962C8B-B14F-4D97-AF65-F5344CB8AC3E}">
        <p14:creationId xmlns:p14="http://schemas.microsoft.com/office/powerpoint/2010/main" val="412028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www.interpreter-training.com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3079"/>
          </a:xfrm>
          <a:prstGeom prst="rect">
            <a:avLst/>
          </a:prstGeom>
        </p:spPr>
      </p:pic>
    </p:spTree>
    <p:extLst>
      <p:ext uri="{BB962C8B-B14F-4D97-AF65-F5344CB8AC3E}">
        <p14:creationId xmlns:p14="http://schemas.microsoft.com/office/powerpoint/2010/main" val="1702264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 y="457200"/>
            <a:ext cx="7774577" cy="2648712"/>
          </a:xfrm>
        </p:spPr>
        <p:txBody>
          <a:bodyPr>
            <a:normAutofit/>
          </a:bodyPr>
          <a:lstStyle/>
          <a:p>
            <a:r>
              <a:rPr lang="en-US" dirty="0"/>
              <a:t>“We don’t have that word in my</a:t>
            </a:r>
            <a:br>
              <a:rPr lang="en-US" dirty="0"/>
            </a:br>
            <a:br>
              <a:rPr lang="en-US" dirty="0"/>
            </a:br>
            <a:r>
              <a:rPr lang="en-US" dirty="0"/>
              <a:t> language”</a:t>
            </a:r>
          </a:p>
        </p:txBody>
      </p:sp>
      <p:sp>
        <p:nvSpPr>
          <p:cNvPr id="3" name="Footer Placeholder 2"/>
          <p:cNvSpPr>
            <a:spLocks noGrp="1"/>
          </p:cNvSpPr>
          <p:nvPr>
            <p:ph type="ftr" sz="quarter" idx="11"/>
          </p:nvPr>
        </p:nvSpPr>
        <p:spPr/>
        <p:txBody>
          <a:bodyPr/>
          <a:lstStyle/>
          <a:p>
            <a:r>
              <a:rPr lang="fr-FR"/>
              <a:t>www.interpreter-training.com</a:t>
            </a:r>
            <a:endParaRPr lang="en-US"/>
          </a:p>
        </p:txBody>
      </p:sp>
      <p:sp>
        <p:nvSpPr>
          <p:cNvPr id="4" name="TextBox 3"/>
          <p:cNvSpPr txBox="1"/>
          <p:nvPr/>
        </p:nvSpPr>
        <p:spPr>
          <a:xfrm>
            <a:off x="457200" y="3657600"/>
            <a:ext cx="8534400" cy="707886"/>
          </a:xfrm>
          <a:prstGeom prst="rect">
            <a:avLst/>
          </a:prstGeom>
          <a:noFill/>
        </p:spPr>
        <p:txBody>
          <a:bodyPr wrap="square" rtlCol="0">
            <a:spAutoFit/>
          </a:bodyPr>
          <a:lstStyle/>
          <a:p>
            <a:r>
              <a:rPr lang="en-US" sz="4000" b="1" dirty="0"/>
              <a:t>Arraignment</a:t>
            </a:r>
            <a:endParaRPr lang="en-US" sz="2400" dirty="0"/>
          </a:p>
        </p:txBody>
      </p:sp>
    </p:spTree>
    <p:extLst>
      <p:ext uri="{BB962C8B-B14F-4D97-AF65-F5344CB8AC3E}">
        <p14:creationId xmlns:p14="http://schemas.microsoft.com/office/powerpoint/2010/main" val="73991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14400"/>
            <a:ext cx="7772400" cy="1470025"/>
          </a:xfrm>
        </p:spPr>
        <p:txBody>
          <a:bodyPr/>
          <a:lstStyle/>
          <a:p>
            <a:r>
              <a:rPr lang="en-US" dirty="0"/>
              <a:t>Interpreter’s Most </a:t>
            </a:r>
            <a:br>
              <a:rPr lang="en-US" dirty="0"/>
            </a:br>
            <a:r>
              <a:rPr lang="en-US" dirty="0"/>
              <a:t>Guarded Secret</a:t>
            </a:r>
          </a:p>
        </p:txBody>
      </p:sp>
      <p:sp>
        <p:nvSpPr>
          <p:cNvPr id="3" name="Subtitle 2"/>
          <p:cNvSpPr>
            <a:spLocks noGrp="1"/>
          </p:cNvSpPr>
          <p:nvPr>
            <p:ph type="subTitle" idx="1"/>
          </p:nvPr>
        </p:nvSpPr>
        <p:spPr>
          <a:xfrm>
            <a:off x="838200" y="2819400"/>
            <a:ext cx="6400800" cy="1752600"/>
          </a:xfrm>
        </p:spPr>
        <p:txBody>
          <a:bodyPr>
            <a:normAutofit/>
          </a:bodyPr>
          <a:lstStyle/>
          <a:p>
            <a:r>
              <a:rPr lang="en-US" sz="4000" dirty="0">
                <a:solidFill>
                  <a:schemeClr val="tx1"/>
                </a:solidFill>
              </a:rPr>
              <a:t>“You can’t interpret what you don’t understand”</a:t>
            </a:r>
          </a:p>
        </p:txBody>
      </p:sp>
      <p:sp>
        <p:nvSpPr>
          <p:cNvPr id="4" name="Footer Placeholder 3"/>
          <p:cNvSpPr>
            <a:spLocks noGrp="1"/>
          </p:cNvSpPr>
          <p:nvPr>
            <p:ph type="ftr" sz="quarter" idx="11"/>
          </p:nvPr>
        </p:nvSpPr>
        <p:spPr/>
        <p:txBody>
          <a:bodyPr/>
          <a:lstStyle/>
          <a:p>
            <a:r>
              <a:rPr lang="en-US"/>
              <a:t>www.interpreter-training.com</a:t>
            </a:r>
          </a:p>
        </p:txBody>
      </p:sp>
    </p:spTree>
    <p:extLst>
      <p:ext uri="{BB962C8B-B14F-4D97-AF65-F5344CB8AC3E}">
        <p14:creationId xmlns:p14="http://schemas.microsoft.com/office/powerpoint/2010/main" val="310804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mph" presetSubtype="0" grpId="0" nodeType="clickEffect">
                                  <p:stCondLst>
                                    <p:cond delay="0"/>
                                  </p:stCondLst>
                                  <p:iterate type="lt">
                                    <p:tmAbs val="25"/>
                                  </p:iterate>
                                  <p:childTnLst>
                                    <p:set>
                                      <p:cBhvr override="childStyle">
                                        <p:cTn id="19"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6" y="381000"/>
            <a:ext cx="7188926" cy="2648712"/>
          </a:xfrm>
        </p:spPr>
        <p:txBody>
          <a:bodyPr>
            <a:normAutofit/>
          </a:bodyPr>
          <a:lstStyle/>
          <a:p>
            <a:r>
              <a:rPr lang="en-US" dirty="0"/>
              <a:t>“</a:t>
            </a:r>
            <a:r>
              <a:rPr lang="en-US" sz="5300" dirty="0"/>
              <a:t>We don’t have that word in </a:t>
            </a:r>
            <a:br>
              <a:rPr lang="en-US" sz="5300" dirty="0"/>
            </a:br>
            <a:r>
              <a:rPr lang="en-US" sz="5300" dirty="0"/>
              <a:t>my language”</a:t>
            </a:r>
          </a:p>
        </p:txBody>
      </p:sp>
      <p:sp>
        <p:nvSpPr>
          <p:cNvPr id="3" name="Footer Placeholder 2"/>
          <p:cNvSpPr>
            <a:spLocks noGrp="1"/>
          </p:cNvSpPr>
          <p:nvPr>
            <p:ph type="ftr" sz="quarter" idx="11"/>
          </p:nvPr>
        </p:nvSpPr>
        <p:spPr/>
        <p:txBody>
          <a:bodyPr/>
          <a:lstStyle/>
          <a:p>
            <a:r>
              <a:rPr lang="fr-FR"/>
              <a:t>www.interpreter-training.com</a:t>
            </a:r>
            <a:endParaRPr lang="en-US"/>
          </a:p>
        </p:txBody>
      </p:sp>
      <p:sp>
        <p:nvSpPr>
          <p:cNvPr id="4" name="TextBox 3"/>
          <p:cNvSpPr txBox="1"/>
          <p:nvPr/>
        </p:nvSpPr>
        <p:spPr>
          <a:xfrm>
            <a:off x="108856" y="3124200"/>
            <a:ext cx="8882743" cy="2308324"/>
          </a:xfrm>
          <a:prstGeom prst="rect">
            <a:avLst/>
          </a:prstGeom>
          <a:noFill/>
        </p:spPr>
        <p:txBody>
          <a:bodyPr wrap="square" rtlCol="0">
            <a:spAutoFit/>
          </a:bodyPr>
          <a:lstStyle/>
          <a:p>
            <a:r>
              <a:rPr lang="en-US" sz="3600" b="1" dirty="0"/>
              <a:t>Arraignment:</a:t>
            </a:r>
          </a:p>
          <a:p>
            <a:r>
              <a:rPr lang="en-US" sz="3600" i="1" dirty="0"/>
              <a:t>Law:</a:t>
            </a:r>
            <a:r>
              <a:rPr lang="en-US" sz="3600" dirty="0"/>
              <a:t> To call (an accused person) before a court to answer the charge made against him or her by indictment, information, or complaint.</a:t>
            </a:r>
          </a:p>
        </p:txBody>
      </p:sp>
    </p:spTree>
    <p:extLst>
      <p:ext uri="{BB962C8B-B14F-4D97-AF65-F5344CB8AC3E}">
        <p14:creationId xmlns:p14="http://schemas.microsoft.com/office/powerpoint/2010/main" val="298589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circle(in)">
                                      <p:cBhvr>
                                        <p:cTn id="28"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533400" y="4038600"/>
            <a:ext cx="9144000" cy="0"/>
          </a:xfrm>
          <a:prstGeom prst="rect">
            <a:avLst/>
          </a:prstGeom>
          <a:noFill/>
          <a:ln w="9525">
            <a:noFill/>
            <a:miter lim="800000"/>
            <a:headEnd/>
            <a:tailEnd/>
          </a:ln>
          <a:effectLst/>
        </p:spPr>
        <p:txBody>
          <a:bodyPr>
            <a:spAutoFit/>
          </a:bodyPr>
          <a:lstStyle/>
          <a:p>
            <a:endParaRPr lang="en-US"/>
          </a:p>
        </p:txBody>
      </p:sp>
      <p:sp>
        <p:nvSpPr>
          <p:cNvPr id="105494" name="Rectangle 22"/>
          <p:cNvSpPr>
            <a:spLocks noChangeArrowheads="1"/>
          </p:cNvSpPr>
          <p:nvPr/>
        </p:nvSpPr>
        <p:spPr bwMode="auto">
          <a:xfrm>
            <a:off x="0" y="0"/>
            <a:ext cx="9144000" cy="6934200"/>
          </a:xfrm>
          <a:prstGeom prst="rect">
            <a:avLst/>
          </a:prstGeom>
          <a:solidFill>
            <a:schemeClr val="bg1"/>
          </a:solidFill>
          <a:ln w="9525" algn="ctr">
            <a:noFill/>
            <a:miter lim="800000"/>
            <a:headEnd/>
            <a:tailEnd/>
          </a:ln>
          <a:effectLst/>
        </p:spPr>
        <p:txBody>
          <a:bodyPr wrap="none" anchor="ctr"/>
          <a:lstStyle/>
          <a:p>
            <a:pPr marL="342900" indent="-342900" algn="ctr"/>
            <a:endParaRPr lang="en-US" sz="1800">
              <a:latin typeface="Arial" charset="0"/>
            </a:endParaRPr>
          </a:p>
        </p:txBody>
      </p:sp>
      <p:sp>
        <p:nvSpPr>
          <p:cNvPr id="105495" name="Rectangle 23"/>
          <p:cNvSpPr>
            <a:spLocks noChangeArrowheads="1"/>
          </p:cNvSpPr>
          <p:nvPr/>
        </p:nvSpPr>
        <p:spPr bwMode="auto">
          <a:xfrm>
            <a:off x="3429000" y="1600200"/>
            <a:ext cx="1981200" cy="990600"/>
          </a:xfrm>
          <a:prstGeom prst="rect">
            <a:avLst/>
          </a:prstGeom>
          <a:solidFill>
            <a:srgbClr val="339966"/>
          </a:solidFill>
          <a:ln w="9525">
            <a:solidFill>
              <a:schemeClr val="tx1"/>
            </a:solidFill>
            <a:miter lim="800000"/>
            <a:headEnd/>
            <a:tailEnd/>
          </a:ln>
          <a:effectLst/>
        </p:spPr>
        <p:txBody>
          <a:bodyPr wrap="none" anchor="ctr"/>
          <a:lstStyle/>
          <a:p>
            <a:pPr algn="ctr" eaLnBrk="0" hangingPunct="0">
              <a:lnSpc>
                <a:spcPct val="100000"/>
              </a:lnSpc>
              <a:spcBef>
                <a:spcPct val="0"/>
              </a:spcBef>
              <a:buFontTx/>
              <a:buNone/>
            </a:pPr>
            <a:r>
              <a:rPr lang="en-US">
                <a:solidFill>
                  <a:schemeClr val="bg1"/>
                </a:solidFill>
              </a:rPr>
              <a:t>Investigation</a:t>
            </a:r>
          </a:p>
        </p:txBody>
      </p:sp>
      <p:sp>
        <p:nvSpPr>
          <p:cNvPr id="105496" name="Rectangle 24"/>
          <p:cNvSpPr>
            <a:spLocks noChangeArrowheads="1"/>
          </p:cNvSpPr>
          <p:nvPr/>
        </p:nvSpPr>
        <p:spPr bwMode="auto">
          <a:xfrm>
            <a:off x="3429000" y="2895600"/>
            <a:ext cx="1981200" cy="990600"/>
          </a:xfrm>
          <a:prstGeom prst="rect">
            <a:avLst/>
          </a:prstGeom>
          <a:solidFill>
            <a:srgbClr val="339966"/>
          </a:solidFill>
          <a:ln w="9525">
            <a:solidFill>
              <a:schemeClr val="tx1"/>
            </a:solidFill>
            <a:miter lim="800000"/>
            <a:headEnd/>
            <a:tailEnd/>
          </a:ln>
          <a:effectLst/>
        </p:spPr>
        <p:txBody>
          <a:bodyPr wrap="none" anchor="ctr"/>
          <a:lstStyle/>
          <a:p>
            <a:pPr algn="ctr" eaLnBrk="0" hangingPunct="0">
              <a:lnSpc>
                <a:spcPct val="100000"/>
              </a:lnSpc>
              <a:spcBef>
                <a:spcPct val="0"/>
              </a:spcBef>
              <a:buFontTx/>
              <a:buNone/>
            </a:pPr>
            <a:r>
              <a:rPr lang="en-US">
                <a:solidFill>
                  <a:schemeClr val="bg1"/>
                </a:solidFill>
              </a:rPr>
              <a:t>Defendant</a:t>
            </a:r>
          </a:p>
          <a:p>
            <a:pPr algn="ctr" eaLnBrk="0" hangingPunct="0">
              <a:lnSpc>
                <a:spcPct val="100000"/>
              </a:lnSpc>
              <a:spcBef>
                <a:spcPct val="0"/>
              </a:spcBef>
              <a:buFontTx/>
              <a:buNone/>
            </a:pPr>
            <a:r>
              <a:rPr lang="en-US">
                <a:solidFill>
                  <a:schemeClr val="bg1"/>
                </a:solidFill>
              </a:rPr>
              <a:t>Arrested</a:t>
            </a:r>
          </a:p>
        </p:txBody>
      </p:sp>
      <p:sp>
        <p:nvSpPr>
          <p:cNvPr id="105497" name="Rectangle 25"/>
          <p:cNvSpPr>
            <a:spLocks noChangeArrowheads="1"/>
          </p:cNvSpPr>
          <p:nvPr/>
        </p:nvSpPr>
        <p:spPr bwMode="auto">
          <a:xfrm>
            <a:off x="3429000" y="4191000"/>
            <a:ext cx="1981200" cy="990600"/>
          </a:xfrm>
          <a:prstGeom prst="rect">
            <a:avLst/>
          </a:prstGeom>
          <a:solidFill>
            <a:srgbClr val="339966"/>
          </a:solidFill>
          <a:ln w="9525">
            <a:solidFill>
              <a:schemeClr val="tx1"/>
            </a:solidFill>
            <a:miter lim="800000"/>
            <a:headEnd/>
            <a:tailEnd/>
          </a:ln>
          <a:effectLst/>
        </p:spPr>
        <p:txBody>
          <a:bodyPr wrap="none" anchor="ctr"/>
          <a:lstStyle/>
          <a:p>
            <a:pPr algn="ctr" eaLnBrk="0" hangingPunct="0">
              <a:lnSpc>
                <a:spcPct val="100000"/>
              </a:lnSpc>
              <a:spcBef>
                <a:spcPct val="0"/>
              </a:spcBef>
              <a:buFontTx/>
              <a:buNone/>
            </a:pPr>
            <a:r>
              <a:rPr lang="en-US">
                <a:solidFill>
                  <a:schemeClr val="bg1"/>
                </a:solidFill>
              </a:rPr>
              <a:t>Booking</a:t>
            </a:r>
          </a:p>
        </p:txBody>
      </p:sp>
      <p:sp>
        <p:nvSpPr>
          <p:cNvPr id="105498" name="Rectangle 26"/>
          <p:cNvSpPr>
            <a:spLocks noChangeArrowheads="1"/>
          </p:cNvSpPr>
          <p:nvPr/>
        </p:nvSpPr>
        <p:spPr bwMode="auto">
          <a:xfrm>
            <a:off x="3429000" y="5562600"/>
            <a:ext cx="2133600" cy="1066800"/>
          </a:xfrm>
          <a:prstGeom prst="rect">
            <a:avLst/>
          </a:prstGeom>
          <a:solidFill>
            <a:srgbClr val="339966"/>
          </a:solidFill>
          <a:ln w="9525">
            <a:solidFill>
              <a:schemeClr val="tx1"/>
            </a:solidFill>
            <a:miter lim="800000"/>
            <a:headEnd/>
            <a:tailEnd/>
          </a:ln>
          <a:effectLst/>
        </p:spPr>
        <p:txBody>
          <a:bodyPr wrap="none" anchor="ctr"/>
          <a:lstStyle/>
          <a:p>
            <a:pPr algn="ctr" eaLnBrk="0" hangingPunct="0">
              <a:lnSpc>
                <a:spcPct val="100000"/>
              </a:lnSpc>
              <a:spcBef>
                <a:spcPct val="0"/>
              </a:spcBef>
              <a:buFontTx/>
              <a:buNone/>
            </a:pPr>
            <a:r>
              <a:rPr lang="en-US">
                <a:solidFill>
                  <a:schemeClr val="bg1"/>
                </a:solidFill>
              </a:rPr>
              <a:t>First Appearance/</a:t>
            </a:r>
          </a:p>
          <a:p>
            <a:pPr algn="ctr" eaLnBrk="0" hangingPunct="0">
              <a:lnSpc>
                <a:spcPct val="100000"/>
              </a:lnSpc>
              <a:spcBef>
                <a:spcPct val="0"/>
              </a:spcBef>
              <a:buFontTx/>
              <a:buNone/>
            </a:pPr>
            <a:r>
              <a:rPr lang="en-US">
                <a:solidFill>
                  <a:schemeClr val="bg1"/>
                </a:solidFill>
              </a:rPr>
              <a:t>Arraignment</a:t>
            </a:r>
          </a:p>
        </p:txBody>
      </p:sp>
      <p:sp>
        <p:nvSpPr>
          <p:cNvPr id="105499" name="Rectangle 27"/>
          <p:cNvSpPr>
            <a:spLocks noChangeArrowheads="1"/>
          </p:cNvSpPr>
          <p:nvPr/>
        </p:nvSpPr>
        <p:spPr bwMode="auto">
          <a:xfrm>
            <a:off x="6019800" y="1905000"/>
            <a:ext cx="3124200" cy="822325"/>
          </a:xfrm>
          <a:prstGeom prst="rect">
            <a:avLst/>
          </a:prstGeom>
          <a:noFill/>
          <a:ln w="9525">
            <a:noFill/>
            <a:miter lim="800000"/>
            <a:headEnd/>
            <a:tailEnd/>
          </a:ln>
          <a:effectLst/>
        </p:spPr>
        <p:txBody>
          <a:bodyPr>
            <a:spAutoFit/>
          </a:bodyPr>
          <a:lstStyle/>
          <a:p>
            <a:pPr>
              <a:lnSpc>
                <a:spcPct val="100000"/>
              </a:lnSpc>
              <a:spcBef>
                <a:spcPct val="50000"/>
              </a:spcBef>
              <a:buFontTx/>
              <a:buNone/>
            </a:pPr>
            <a:r>
              <a:rPr lang="en-US"/>
              <a:t>Unsolved or not arrested</a:t>
            </a:r>
          </a:p>
        </p:txBody>
      </p:sp>
      <p:sp>
        <p:nvSpPr>
          <p:cNvPr id="105500" name="Text Box 28"/>
          <p:cNvSpPr txBox="1">
            <a:spLocks noChangeArrowheads="1"/>
          </p:cNvSpPr>
          <p:nvPr/>
        </p:nvSpPr>
        <p:spPr bwMode="auto">
          <a:xfrm>
            <a:off x="6032500" y="3124200"/>
            <a:ext cx="2743200" cy="822325"/>
          </a:xfrm>
          <a:prstGeom prst="rect">
            <a:avLst/>
          </a:prstGeom>
          <a:noFill/>
          <a:ln w="9525">
            <a:noFill/>
            <a:miter lim="800000"/>
            <a:headEnd/>
            <a:tailEnd/>
          </a:ln>
          <a:effectLst/>
        </p:spPr>
        <p:txBody>
          <a:bodyPr>
            <a:spAutoFit/>
          </a:bodyPr>
          <a:lstStyle/>
          <a:p>
            <a:pPr>
              <a:lnSpc>
                <a:spcPct val="100000"/>
              </a:lnSpc>
              <a:spcBef>
                <a:spcPct val="50000"/>
              </a:spcBef>
              <a:buFontTx/>
              <a:buNone/>
            </a:pPr>
            <a:r>
              <a:rPr lang="en-US"/>
              <a:t>Released Without Prosecution</a:t>
            </a:r>
          </a:p>
        </p:txBody>
      </p:sp>
      <p:sp>
        <p:nvSpPr>
          <p:cNvPr id="105501" name="Text Box 29"/>
          <p:cNvSpPr txBox="1">
            <a:spLocks noChangeArrowheads="1"/>
          </p:cNvSpPr>
          <p:nvPr/>
        </p:nvSpPr>
        <p:spPr bwMode="auto">
          <a:xfrm>
            <a:off x="6019800" y="4495800"/>
            <a:ext cx="2374900" cy="822325"/>
          </a:xfrm>
          <a:prstGeom prst="rect">
            <a:avLst/>
          </a:prstGeom>
          <a:noFill/>
          <a:ln w="9525">
            <a:noFill/>
            <a:miter lim="800000"/>
            <a:headEnd/>
            <a:tailEnd/>
          </a:ln>
          <a:effectLst/>
        </p:spPr>
        <p:txBody>
          <a:bodyPr>
            <a:spAutoFit/>
          </a:bodyPr>
          <a:lstStyle/>
          <a:p>
            <a:pPr>
              <a:lnSpc>
                <a:spcPct val="100000"/>
              </a:lnSpc>
              <a:spcBef>
                <a:spcPct val="50000"/>
              </a:spcBef>
              <a:buFontTx/>
              <a:buNone/>
            </a:pPr>
            <a:r>
              <a:rPr lang="en-US"/>
              <a:t>Released Without Prosecution</a:t>
            </a:r>
          </a:p>
        </p:txBody>
      </p:sp>
      <p:sp>
        <p:nvSpPr>
          <p:cNvPr id="105502" name="Line 30"/>
          <p:cNvSpPr>
            <a:spLocks noChangeShapeType="1"/>
          </p:cNvSpPr>
          <p:nvPr/>
        </p:nvSpPr>
        <p:spPr bwMode="auto">
          <a:xfrm flipH="1">
            <a:off x="4356100" y="1295400"/>
            <a:ext cx="0" cy="304800"/>
          </a:xfrm>
          <a:prstGeom prst="line">
            <a:avLst/>
          </a:prstGeom>
          <a:noFill/>
          <a:ln w="9525">
            <a:solidFill>
              <a:schemeClr val="tx1"/>
            </a:solidFill>
            <a:round/>
            <a:headEnd/>
            <a:tailEnd type="triangle" w="med" len="med"/>
          </a:ln>
          <a:effectLst/>
        </p:spPr>
        <p:txBody>
          <a:bodyPr/>
          <a:lstStyle/>
          <a:p>
            <a:endParaRPr lang="en-US"/>
          </a:p>
        </p:txBody>
      </p:sp>
      <p:sp>
        <p:nvSpPr>
          <p:cNvPr id="105503" name="Line 31"/>
          <p:cNvSpPr>
            <a:spLocks noChangeShapeType="1"/>
          </p:cNvSpPr>
          <p:nvPr/>
        </p:nvSpPr>
        <p:spPr bwMode="auto">
          <a:xfrm>
            <a:off x="4356100" y="2590800"/>
            <a:ext cx="0" cy="304800"/>
          </a:xfrm>
          <a:prstGeom prst="line">
            <a:avLst/>
          </a:prstGeom>
          <a:noFill/>
          <a:ln w="9525">
            <a:solidFill>
              <a:schemeClr val="tx1"/>
            </a:solidFill>
            <a:round/>
            <a:headEnd/>
            <a:tailEnd type="triangle" w="med" len="med"/>
          </a:ln>
          <a:effectLst/>
        </p:spPr>
        <p:txBody>
          <a:bodyPr/>
          <a:lstStyle/>
          <a:p>
            <a:endParaRPr lang="en-US"/>
          </a:p>
        </p:txBody>
      </p:sp>
      <p:sp>
        <p:nvSpPr>
          <p:cNvPr id="105504" name="Line 32"/>
          <p:cNvSpPr>
            <a:spLocks noChangeShapeType="1"/>
          </p:cNvSpPr>
          <p:nvPr/>
        </p:nvSpPr>
        <p:spPr bwMode="auto">
          <a:xfrm>
            <a:off x="4432300" y="3886200"/>
            <a:ext cx="0" cy="304800"/>
          </a:xfrm>
          <a:prstGeom prst="line">
            <a:avLst/>
          </a:prstGeom>
          <a:noFill/>
          <a:ln w="9525">
            <a:solidFill>
              <a:schemeClr val="tx1"/>
            </a:solidFill>
            <a:round/>
            <a:headEnd/>
            <a:tailEnd type="triangle" w="med" len="med"/>
          </a:ln>
          <a:effectLst/>
        </p:spPr>
        <p:txBody>
          <a:bodyPr/>
          <a:lstStyle/>
          <a:p>
            <a:endParaRPr lang="en-US"/>
          </a:p>
        </p:txBody>
      </p:sp>
      <p:sp>
        <p:nvSpPr>
          <p:cNvPr id="105505" name="Line 33"/>
          <p:cNvSpPr>
            <a:spLocks noChangeShapeType="1"/>
          </p:cNvSpPr>
          <p:nvPr/>
        </p:nvSpPr>
        <p:spPr bwMode="auto">
          <a:xfrm>
            <a:off x="4356100" y="5181600"/>
            <a:ext cx="0" cy="381000"/>
          </a:xfrm>
          <a:prstGeom prst="line">
            <a:avLst/>
          </a:prstGeom>
          <a:noFill/>
          <a:ln w="9525">
            <a:solidFill>
              <a:schemeClr val="tx1"/>
            </a:solidFill>
            <a:round/>
            <a:headEnd/>
            <a:tailEnd type="triangle" w="med" len="med"/>
          </a:ln>
          <a:effectLst/>
        </p:spPr>
        <p:txBody>
          <a:bodyPr/>
          <a:lstStyle/>
          <a:p>
            <a:endParaRPr lang="en-US"/>
          </a:p>
        </p:txBody>
      </p:sp>
      <p:sp>
        <p:nvSpPr>
          <p:cNvPr id="105506" name="Line 34"/>
          <p:cNvSpPr>
            <a:spLocks noChangeShapeType="1"/>
          </p:cNvSpPr>
          <p:nvPr/>
        </p:nvSpPr>
        <p:spPr bwMode="auto">
          <a:xfrm>
            <a:off x="5410200" y="2133600"/>
            <a:ext cx="609600" cy="0"/>
          </a:xfrm>
          <a:prstGeom prst="line">
            <a:avLst/>
          </a:prstGeom>
          <a:noFill/>
          <a:ln w="9525">
            <a:solidFill>
              <a:schemeClr val="tx1"/>
            </a:solidFill>
            <a:round/>
            <a:headEnd/>
            <a:tailEnd type="triangle" w="med" len="med"/>
          </a:ln>
          <a:effectLst/>
        </p:spPr>
        <p:txBody>
          <a:bodyPr/>
          <a:lstStyle/>
          <a:p>
            <a:endParaRPr lang="en-US"/>
          </a:p>
        </p:txBody>
      </p:sp>
      <p:sp>
        <p:nvSpPr>
          <p:cNvPr id="105507" name="Line 35"/>
          <p:cNvSpPr>
            <a:spLocks noChangeShapeType="1"/>
          </p:cNvSpPr>
          <p:nvPr/>
        </p:nvSpPr>
        <p:spPr bwMode="auto">
          <a:xfrm>
            <a:off x="5410200" y="4724400"/>
            <a:ext cx="609600" cy="0"/>
          </a:xfrm>
          <a:prstGeom prst="line">
            <a:avLst/>
          </a:prstGeom>
          <a:noFill/>
          <a:ln w="9525">
            <a:solidFill>
              <a:schemeClr val="tx1"/>
            </a:solidFill>
            <a:round/>
            <a:headEnd/>
            <a:tailEnd type="triangle" w="med" len="med"/>
          </a:ln>
          <a:effectLst/>
        </p:spPr>
        <p:txBody>
          <a:bodyPr/>
          <a:lstStyle/>
          <a:p>
            <a:endParaRPr lang="en-US"/>
          </a:p>
        </p:txBody>
      </p:sp>
      <p:sp>
        <p:nvSpPr>
          <p:cNvPr id="105508" name="Line 36"/>
          <p:cNvSpPr>
            <a:spLocks noChangeShapeType="1"/>
          </p:cNvSpPr>
          <p:nvPr/>
        </p:nvSpPr>
        <p:spPr bwMode="auto">
          <a:xfrm>
            <a:off x="5422900" y="3352800"/>
            <a:ext cx="685800" cy="0"/>
          </a:xfrm>
          <a:prstGeom prst="line">
            <a:avLst/>
          </a:prstGeom>
          <a:noFill/>
          <a:ln w="9525">
            <a:solidFill>
              <a:schemeClr val="tx1"/>
            </a:solidFill>
            <a:round/>
            <a:headEnd/>
            <a:tailEnd type="triangle" w="med" len="med"/>
          </a:ln>
          <a:effectLst/>
        </p:spPr>
        <p:txBody>
          <a:bodyPr/>
          <a:lstStyle/>
          <a:p>
            <a:endParaRPr lang="en-US"/>
          </a:p>
        </p:txBody>
      </p:sp>
      <p:sp>
        <p:nvSpPr>
          <p:cNvPr id="105509" name="Rectangle 37"/>
          <p:cNvSpPr>
            <a:spLocks noChangeArrowheads="1"/>
          </p:cNvSpPr>
          <p:nvPr/>
        </p:nvSpPr>
        <p:spPr bwMode="auto">
          <a:xfrm>
            <a:off x="3441700" y="304800"/>
            <a:ext cx="1981200" cy="990600"/>
          </a:xfrm>
          <a:prstGeom prst="rect">
            <a:avLst/>
          </a:prstGeom>
          <a:solidFill>
            <a:srgbClr val="339966"/>
          </a:solidFill>
          <a:ln w="9525">
            <a:solidFill>
              <a:schemeClr val="tx1"/>
            </a:solidFill>
            <a:miter lim="800000"/>
            <a:headEnd/>
            <a:tailEnd/>
          </a:ln>
          <a:effectLst/>
        </p:spPr>
        <p:txBody>
          <a:bodyPr wrap="none" anchor="ctr"/>
          <a:lstStyle/>
          <a:p>
            <a:pPr algn="ctr">
              <a:lnSpc>
                <a:spcPct val="100000"/>
              </a:lnSpc>
              <a:spcBef>
                <a:spcPct val="0"/>
              </a:spcBef>
              <a:buFontTx/>
              <a:buNone/>
            </a:pPr>
            <a:r>
              <a:rPr lang="en-US">
                <a:solidFill>
                  <a:schemeClr val="bg1"/>
                </a:solidFill>
              </a:rPr>
              <a:t>The Crime</a:t>
            </a:r>
          </a:p>
        </p:txBody>
      </p:sp>
      <p:sp>
        <p:nvSpPr>
          <p:cNvPr id="105510" name="AutoShape 38"/>
          <p:cNvSpPr>
            <a:spLocks noChangeArrowheads="1"/>
          </p:cNvSpPr>
          <p:nvPr/>
        </p:nvSpPr>
        <p:spPr bwMode="auto">
          <a:xfrm>
            <a:off x="6019800" y="5638800"/>
            <a:ext cx="914400" cy="762000"/>
          </a:xfrm>
          <a:prstGeom prst="flowChartConnector">
            <a:avLst/>
          </a:prstGeom>
          <a:solidFill>
            <a:srgbClr val="FFFF00"/>
          </a:solidFill>
          <a:ln w="9525">
            <a:solidFill>
              <a:schemeClr val="tx1"/>
            </a:solidFill>
            <a:round/>
            <a:headEnd/>
            <a:tailEnd/>
          </a:ln>
          <a:effectLst/>
        </p:spPr>
        <p:txBody>
          <a:bodyPr wrap="none" anchor="ctr"/>
          <a:lstStyle/>
          <a:p>
            <a:pPr algn="ctr">
              <a:lnSpc>
                <a:spcPct val="100000"/>
              </a:lnSpc>
              <a:spcBef>
                <a:spcPct val="0"/>
              </a:spcBef>
              <a:buFontTx/>
              <a:buNone/>
            </a:pPr>
            <a:r>
              <a:rPr lang="en-US" b="1"/>
              <a:t>A</a:t>
            </a:r>
          </a:p>
        </p:txBody>
      </p:sp>
      <p:sp>
        <p:nvSpPr>
          <p:cNvPr id="105511" name="Line 39"/>
          <p:cNvSpPr>
            <a:spLocks noChangeShapeType="1"/>
          </p:cNvSpPr>
          <p:nvPr/>
        </p:nvSpPr>
        <p:spPr bwMode="auto">
          <a:xfrm>
            <a:off x="5410200" y="6019800"/>
            <a:ext cx="609600" cy="0"/>
          </a:xfrm>
          <a:prstGeom prst="line">
            <a:avLst/>
          </a:prstGeom>
          <a:noFill/>
          <a:ln w="9525">
            <a:solidFill>
              <a:schemeClr val="tx1"/>
            </a:solidFill>
            <a:round/>
            <a:headEnd/>
            <a:tailEnd type="triangle" w="med" len="med"/>
          </a:ln>
          <a:effectLst/>
        </p:spPr>
        <p:txBody>
          <a:bodyPr/>
          <a:lstStyle/>
          <a:p>
            <a:endParaRPr lang="en-US"/>
          </a:p>
        </p:txBody>
      </p:sp>
      <p:sp>
        <p:nvSpPr>
          <p:cNvPr id="105512" name="Text Box 40"/>
          <p:cNvSpPr txBox="1">
            <a:spLocks noChangeArrowheads="1"/>
          </p:cNvSpPr>
          <p:nvPr/>
        </p:nvSpPr>
        <p:spPr bwMode="auto">
          <a:xfrm>
            <a:off x="381000" y="5638800"/>
            <a:ext cx="2362200" cy="822325"/>
          </a:xfrm>
          <a:prstGeom prst="rect">
            <a:avLst/>
          </a:prstGeom>
          <a:noFill/>
          <a:ln w="9525">
            <a:noFill/>
            <a:miter lim="800000"/>
            <a:headEnd/>
            <a:tailEnd/>
          </a:ln>
          <a:effectLst/>
        </p:spPr>
        <p:txBody>
          <a:bodyPr>
            <a:spAutoFit/>
          </a:bodyPr>
          <a:lstStyle/>
          <a:p>
            <a:pPr>
              <a:lnSpc>
                <a:spcPct val="100000"/>
              </a:lnSpc>
              <a:spcBef>
                <a:spcPct val="50000"/>
              </a:spcBef>
              <a:buFontTx/>
              <a:buNone/>
            </a:pPr>
            <a:r>
              <a:rPr lang="en-US"/>
              <a:t>Charges Dropped or Dismissed</a:t>
            </a:r>
          </a:p>
        </p:txBody>
      </p:sp>
      <p:sp>
        <p:nvSpPr>
          <p:cNvPr id="105513" name="Line 41"/>
          <p:cNvSpPr>
            <a:spLocks noChangeShapeType="1"/>
          </p:cNvSpPr>
          <p:nvPr/>
        </p:nvSpPr>
        <p:spPr bwMode="auto">
          <a:xfrm flipH="1">
            <a:off x="2743200" y="6019800"/>
            <a:ext cx="685800" cy="0"/>
          </a:xfrm>
          <a:prstGeom prst="line">
            <a:avLst/>
          </a:prstGeom>
          <a:noFill/>
          <a:ln w="9525">
            <a:solidFill>
              <a:schemeClr val="tx1"/>
            </a:solidFill>
            <a:round/>
            <a:headEnd/>
            <a:tailEnd type="triangle" w="med" len="med"/>
          </a:ln>
          <a:effectLst/>
        </p:spPr>
        <p:txBody>
          <a:bodyPr/>
          <a:lstStyle/>
          <a:p>
            <a:endParaRPr lang="en-US"/>
          </a:p>
        </p:txBody>
      </p:sp>
      <p:sp>
        <p:nvSpPr>
          <p:cNvPr id="105516" name="Text Box 44"/>
          <p:cNvSpPr txBox="1">
            <a:spLocks noChangeArrowheads="1"/>
          </p:cNvSpPr>
          <p:nvPr/>
        </p:nvSpPr>
        <p:spPr bwMode="auto">
          <a:xfrm>
            <a:off x="228600" y="762000"/>
            <a:ext cx="2286000" cy="1333500"/>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b="1">
                <a:latin typeface="Arial Black" pitchFamily="34" charset="0"/>
              </a:rPr>
              <a:t>Felony Case</a:t>
            </a:r>
          </a:p>
          <a:p>
            <a:pPr marL="342900" indent="-342900">
              <a:spcBef>
                <a:spcPct val="50000"/>
              </a:spcBef>
              <a:buFontTx/>
              <a:buNone/>
            </a:pPr>
            <a:r>
              <a:rPr lang="en-US" b="1">
                <a:latin typeface="Arial Black" pitchFamily="34" charset="0"/>
              </a:rPr>
              <a:t>Chronology</a:t>
            </a:r>
          </a:p>
          <a:p>
            <a:pPr marL="342900" indent="-342900">
              <a:spcBef>
                <a:spcPct val="50000"/>
              </a:spcBef>
              <a:buFontTx/>
              <a:buNone/>
            </a:pPr>
            <a:r>
              <a:rPr lang="en-US" b="1">
                <a:latin typeface="Arial Black" pitchFamily="34" charset="0"/>
              </a:rPr>
              <a:t>of Events</a:t>
            </a:r>
          </a:p>
        </p:txBody>
      </p:sp>
    </p:spTree>
    <p:extLst>
      <p:ext uri="{BB962C8B-B14F-4D97-AF65-F5344CB8AC3E}">
        <p14:creationId xmlns:p14="http://schemas.microsoft.com/office/powerpoint/2010/main" val="222297422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5509"/>
                                        </p:tgtEl>
                                        <p:attrNameLst>
                                          <p:attrName>style.visibility</p:attrName>
                                        </p:attrNameLst>
                                      </p:cBhvr>
                                      <p:to>
                                        <p:strVal val="visible"/>
                                      </p:to>
                                    </p:set>
                                    <p:animEffect transition="in" filter="fade">
                                      <p:cBhvr>
                                        <p:cTn id="7" dur="2000"/>
                                        <p:tgtEl>
                                          <p:spTgt spid="1055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5495"/>
                                        </p:tgtEl>
                                        <p:attrNameLst>
                                          <p:attrName>style.visibility</p:attrName>
                                        </p:attrNameLst>
                                      </p:cBhvr>
                                      <p:to>
                                        <p:strVal val="visible"/>
                                      </p:to>
                                    </p:set>
                                    <p:animEffect transition="in" filter="fade">
                                      <p:cBhvr>
                                        <p:cTn id="12" dur="2000"/>
                                        <p:tgtEl>
                                          <p:spTgt spid="10549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5499"/>
                                        </p:tgtEl>
                                        <p:attrNameLst>
                                          <p:attrName>style.visibility</p:attrName>
                                        </p:attrNameLst>
                                      </p:cBhvr>
                                      <p:to>
                                        <p:strVal val="visible"/>
                                      </p:to>
                                    </p:set>
                                    <p:animEffect transition="in" filter="fade">
                                      <p:cBhvr>
                                        <p:cTn id="15" dur="2000"/>
                                        <p:tgtEl>
                                          <p:spTgt spid="10549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5502"/>
                                        </p:tgtEl>
                                        <p:attrNameLst>
                                          <p:attrName>style.visibility</p:attrName>
                                        </p:attrNameLst>
                                      </p:cBhvr>
                                      <p:to>
                                        <p:strVal val="visible"/>
                                      </p:to>
                                    </p:set>
                                    <p:animEffect transition="in" filter="fade">
                                      <p:cBhvr>
                                        <p:cTn id="18" dur="2000"/>
                                        <p:tgtEl>
                                          <p:spTgt spid="10550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5506"/>
                                        </p:tgtEl>
                                        <p:attrNameLst>
                                          <p:attrName>style.visibility</p:attrName>
                                        </p:attrNameLst>
                                      </p:cBhvr>
                                      <p:to>
                                        <p:strVal val="visible"/>
                                      </p:to>
                                    </p:set>
                                    <p:animEffect transition="in" filter="fade">
                                      <p:cBhvr>
                                        <p:cTn id="21" dur="2000"/>
                                        <p:tgtEl>
                                          <p:spTgt spid="10550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5496"/>
                                        </p:tgtEl>
                                        <p:attrNameLst>
                                          <p:attrName>style.visibility</p:attrName>
                                        </p:attrNameLst>
                                      </p:cBhvr>
                                      <p:to>
                                        <p:strVal val="visible"/>
                                      </p:to>
                                    </p:set>
                                    <p:animEffect transition="in" filter="fade">
                                      <p:cBhvr>
                                        <p:cTn id="26" dur="2000"/>
                                        <p:tgtEl>
                                          <p:spTgt spid="10549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5500"/>
                                        </p:tgtEl>
                                        <p:attrNameLst>
                                          <p:attrName>style.visibility</p:attrName>
                                        </p:attrNameLst>
                                      </p:cBhvr>
                                      <p:to>
                                        <p:strVal val="visible"/>
                                      </p:to>
                                    </p:set>
                                    <p:animEffect transition="in" filter="fade">
                                      <p:cBhvr>
                                        <p:cTn id="29" dur="2000"/>
                                        <p:tgtEl>
                                          <p:spTgt spid="10550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5503"/>
                                        </p:tgtEl>
                                        <p:attrNameLst>
                                          <p:attrName>style.visibility</p:attrName>
                                        </p:attrNameLst>
                                      </p:cBhvr>
                                      <p:to>
                                        <p:strVal val="visible"/>
                                      </p:to>
                                    </p:set>
                                    <p:animEffect transition="in" filter="fade">
                                      <p:cBhvr>
                                        <p:cTn id="32" dur="2000"/>
                                        <p:tgtEl>
                                          <p:spTgt spid="10550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5508"/>
                                        </p:tgtEl>
                                        <p:attrNameLst>
                                          <p:attrName>style.visibility</p:attrName>
                                        </p:attrNameLst>
                                      </p:cBhvr>
                                      <p:to>
                                        <p:strVal val="visible"/>
                                      </p:to>
                                    </p:set>
                                    <p:animEffect transition="in" filter="fade">
                                      <p:cBhvr>
                                        <p:cTn id="35" dur="2000"/>
                                        <p:tgtEl>
                                          <p:spTgt spid="10550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5497"/>
                                        </p:tgtEl>
                                        <p:attrNameLst>
                                          <p:attrName>style.visibility</p:attrName>
                                        </p:attrNameLst>
                                      </p:cBhvr>
                                      <p:to>
                                        <p:strVal val="visible"/>
                                      </p:to>
                                    </p:set>
                                    <p:animEffect transition="in" filter="fade">
                                      <p:cBhvr>
                                        <p:cTn id="40" dur="2000"/>
                                        <p:tgtEl>
                                          <p:spTgt spid="10549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5501"/>
                                        </p:tgtEl>
                                        <p:attrNameLst>
                                          <p:attrName>style.visibility</p:attrName>
                                        </p:attrNameLst>
                                      </p:cBhvr>
                                      <p:to>
                                        <p:strVal val="visible"/>
                                      </p:to>
                                    </p:set>
                                    <p:animEffect transition="in" filter="fade">
                                      <p:cBhvr>
                                        <p:cTn id="43" dur="2000"/>
                                        <p:tgtEl>
                                          <p:spTgt spid="10550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5504"/>
                                        </p:tgtEl>
                                        <p:attrNameLst>
                                          <p:attrName>style.visibility</p:attrName>
                                        </p:attrNameLst>
                                      </p:cBhvr>
                                      <p:to>
                                        <p:strVal val="visible"/>
                                      </p:to>
                                    </p:set>
                                    <p:animEffect transition="in" filter="fade">
                                      <p:cBhvr>
                                        <p:cTn id="46" dur="2000"/>
                                        <p:tgtEl>
                                          <p:spTgt spid="10550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5507"/>
                                        </p:tgtEl>
                                        <p:attrNameLst>
                                          <p:attrName>style.visibility</p:attrName>
                                        </p:attrNameLst>
                                      </p:cBhvr>
                                      <p:to>
                                        <p:strVal val="visible"/>
                                      </p:to>
                                    </p:set>
                                    <p:animEffect transition="in" filter="fade">
                                      <p:cBhvr>
                                        <p:cTn id="49" dur="2000"/>
                                        <p:tgtEl>
                                          <p:spTgt spid="10550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5498"/>
                                        </p:tgtEl>
                                        <p:attrNameLst>
                                          <p:attrName>style.visibility</p:attrName>
                                        </p:attrNameLst>
                                      </p:cBhvr>
                                      <p:to>
                                        <p:strVal val="visible"/>
                                      </p:to>
                                    </p:set>
                                    <p:animEffect transition="in" filter="fade">
                                      <p:cBhvr>
                                        <p:cTn id="54" dur="2000"/>
                                        <p:tgtEl>
                                          <p:spTgt spid="10549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5505"/>
                                        </p:tgtEl>
                                        <p:attrNameLst>
                                          <p:attrName>style.visibility</p:attrName>
                                        </p:attrNameLst>
                                      </p:cBhvr>
                                      <p:to>
                                        <p:strVal val="visible"/>
                                      </p:to>
                                    </p:set>
                                    <p:animEffect transition="in" filter="fade">
                                      <p:cBhvr>
                                        <p:cTn id="57" dur="2000"/>
                                        <p:tgtEl>
                                          <p:spTgt spid="10550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5512"/>
                                        </p:tgtEl>
                                        <p:attrNameLst>
                                          <p:attrName>style.visibility</p:attrName>
                                        </p:attrNameLst>
                                      </p:cBhvr>
                                      <p:to>
                                        <p:strVal val="visible"/>
                                      </p:to>
                                    </p:set>
                                    <p:animEffect transition="in" filter="fade">
                                      <p:cBhvr>
                                        <p:cTn id="60" dur="2000"/>
                                        <p:tgtEl>
                                          <p:spTgt spid="10551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5513"/>
                                        </p:tgtEl>
                                        <p:attrNameLst>
                                          <p:attrName>style.visibility</p:attrName>
                                        </p:attrNameLst>
                                      </p:cBhvr>
                                      <p:to>
                                        <p:strVal val="visible"/>
                                      </p:to>
                                    </p:set>
                                    <p:animEffect transition="in" filter="fade">
                                      <p:cBhvr>
                                        <p:cTn id="63" dur="2000"/>
                                        <p:tgtEl>
                                          <p:spTgt spid="10551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05510"/>
                                        </p:tgtEl>
                                        <p:attrNameLst>
                                          <p:attrName>style.visibility</p:attrName>
                                        </p:attrNameLst>
                                      </p:cBhvr>
                                      <p:to>
                                        <p:strVal val="visible"/>
                                      </p:to>
                                    </p:set>
                                    <p:animEffect transition="in" filter="fade">
                                      <p:cBhvr>
                                        <p:cTn id="68" dur="2000"/>
                                        <p:tgtEl>
                                          <p:spTgt spid="10551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5511"/>
                                        </p:tgtEl>
                                        <p:attrNameLst>
                                          <p:attrName>style.visibility</p:attrName>
                                        </p:attrNameLst>
                                      </p:cBhvr>
                                      <p:to>
                                        <p:strVal val="visible"/>
                                      </p:to>
                                    </p:set>
                                    <p:animEffect transition="in" filter="fade">
                                      <p:cBhvr>
                                        <p:cTn id="71" dur="2000"/>
                                        <p:tgtEl>
                                          <p:spTgt spid="105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95" grpId="0" animBg="1"/>
      <p:bldP spid="105496" grpId="0" animBg="1"/>
      <p:bldP spid="105497" grpId="0" animBg="1"/>
      <p:bldP spid="105498" grpId="0" animBg="1"/>
      <p:bldP spid="105499" grpId="0"/>
      <p:bldP spid="105500" grpId="0"/>
      <p:bldP spid="105501" grpId="0"/>
      <p:bldP spid="105502" grpId="0" animBg="1"/>
      <p:bldP spid="105503" grpId="0" animBg="1"/>
      <p:bldP spid="105504" grpId="0" animBg="1"/>
      <p:bldP spid="105505" grpId="0" animBg="1"/>
      <p:bldP spid="105506" grpId="0" animBg="1"/>
      <p:bldP spid="105507" grpId="0" animBg="1"/>
      <p:bldP spid="105508" grpId="0" animBg="1"/>
      <p:bldP spid="105509" grpId="0" animBg="1"/>
      <p:bldP spid="105510" grpId="0" animBg="1"/>
      <p:bldP spid="105511" grpId="0" animBg="1"/>
      <p:bldP spid="105512" grpId="0"/>
      <p:bldP spid="1055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533400" y="4038600"/>
            <a:ext cx="9144000" cy="0"/>
          </a:xfrm>
          <a:prstGeom prst="rect">
            <a:avLst/>
          </a:prstGeom>
          <a:noFill/>
          <a:ln w="9525">
            <a:noFill/>
            <a:miter lim="800000"/>
            <a:headEnd/>
            <a:tailEnd/>
          </a:ln>
          <a:effectLst/>
        </p:spPr>
        <p:txBody>
          <a:bodyPr>
            <a:spAutoFit/>
          </a:bodyPr>
          <a:lstStyle/>
          <a:p>
            <a:endParaRPr lang="en-US"/>
          </a:p>
        </p:txBody>
      </p:sp>
      <p:sp>
        <p:nvSpPr>
          <p:cNvPr id="106526" name="Rectangle 30"/>
          <p:cNvSpPr>
            <a:spLocks noChangeArrowheads="1"/>
          </p:cNvSpPr>
          <p:nvPr/>
        </p:nvSpPr>
        <p:spPr bwMode="auto">
          <a:xfrm>
            <a:off x="0" y="0"/>
            <a:ext cx="9144000" cy="6858000"/>
          </a:xfrm>
          <a:prstGeom prst="rect">
            <a:avLst/>
          </a:prstGeom>
          <a:solidFill>
            <a:schemeClr val="bg1"/>
          </a:solidFill>
          <a:ln w="9525" algn="ctr">
            <a:noFill/>
            <a:miter lim="800000"/>
            <a:headEnd/>
            <a:tailEnd/>
          </a:ln>
          <a:effectLst/>
        </p:spPr>
        <p:txBody>
          <a:bodyPr wrap="none" anchor="ctr"/>
          <a:lstStyle/>
          <a:p>
            <a:endParaRPr lang="en-US"/>
          </a:p>
        </p:txBody>
      </p:sp>
      <p:sp>
        <p:nvSpPr>
          <p:cNvPr id="106528" name="Rectangle 32"/>
          <p:cNvSpPr>
            <a:spLocks noChangeArrowheads="1"/>
          </p:cNvSpPr>
          <p:nvPr/>
        </p:nvSpPr>
        <p:spPr bwMode="auto">
          <a:xfrm>
            <a:off x="2590800" y="152400"/>
            <a:ext cx="1905000" cy="1143000"/>
          </a:xfrm>
          <a:prstGeom prst="rect">
            <a:avLst/>
          </a:prstGeom>
          <a:solidFill>
            <a:srgbClr val="339966"/>
          </a:solidFill>
          <a:ln w="9525">
            <a:solidFill>
              <a:schemeClr val="tx1"/>
            </a:solidFill>
            <a:miter lim="800000"/>
            <a:headEnd/>
            <a:tailEnd/>
          </a:ln>
          <a:effectLst/>
        </p:spPr>
        <p:txBody>
          <a:bodyPr wrap="none" anchor="ctr"/>
          <a:lstStyle/>
          <a:p>
            <a:pPr algn="ctr" eaLnBrk="0" hangingPunct="0">
              <a:lnSpc>
                <a:spcPct val="100000"/>
              </a:lnSpc>
              <a:spcBef>
                <a:spcPct val="0"/>
              </a:spcBef>
              <a:buFontTx/>
              <a:buNone/>
            </a:pPr>
            <a:r>
              <a:rPr lang="en-US">
                <a:solidFill>
                  <a:schemeClr val="bg1"/>
                </a:solidFill>
              </a:rPr>
              <a:t>Information or</a:t>
            </a:r>
          </a:p>
          <a:p>
            <a:pPr algn="ctr" eaLnBrk="0" hangingPunct="0">
              <a:lnSpc>
                <a:spcPct val="100000"/>
              </a:lnSpc>
              <a:spcBef>
                <a:spcPct val="0"/>
              </a:spcBef>
              <a:buFontTx/>
              <a:buNone/>
            </a:pPr>
            <a:r>
              <a:rPr lang="en-US">
                <a:solidFill>
                  <a:schemeClr val="bg1"/>
                </a:solidFill>
              </a:rPr>
              <a:t>Grand Jury</a:t>
            </a:r>
          </a:p>
        </p:txBody>
      </p:sp>
      <p:sp>
        <p:nvSpPr>
          <p:cNvPr id="106529" name="Rectangle 33"/>
          <p:cNvSpPr>
            <a:spLocks noChangeArrowheads="1"/>
          </p:cNvSpPr>
          <p:nvPr/>
        </p:nvSpPr>
        <p:spPr bwMode="auto">
          <a:xfrm>
            <a:off x="4800600" y="304800"/>
            <a:ext cx="2514600" cy="1004888"/>
          </a:xfrm>
          <a:prstGeom prst="rect">
            <a:avLst/>
          </a:prstGeom>
          <a:noFill/>
          <a:ln w="9525">
            <a:noFill/>
            <a:miter lim="800000"/>
            <a:headEnd/>
            <a:tailEnd/>
          </a:ln>
          <a:effectLst/>
        </p:spPr>
        <p:txBody>
          <a:bodyPr>
            <a:spAutoFit/>
          </a:bodyPr>
          <a:lstStyle/>
          <a:p>
            <a:pPr>
              <a:lnSpc>
                <a:spcPct val="100000"/>
              </a:lnSpc>
              <a:spcBef>
                <a:spcPct val="50000"/>
              </a:spcBef>
              <a:buFontTx/>
              <a:buNone/>
            </a:pPr>
            <a:r>
              <a:rPr lang="en-US"/>
              <a:t>Refuse to indict or</a:t>
            </a:r>
          </a:p>
          <a:p>
            <a:pPr>
              <a:lnSpc>
                <a:spcPct val="100000"/>
              </a:lnSpc>
              <a:spcBef>
                <a:spcPct val="50000"/>
              </a:spcBef>
              <a:buFontTx/>
              <a:buNone/>
            </a:pPr>
            <a:r>
              <a:rPr lang="en-US"/>
              <a:t>charged</a:t>
            </a:r>
          </a:p>
        </p:txBody>
      </p:sp>
      <p:sp>
        <p:nvSpPr>
          <p:cNvPr id="106530" name="Rectangle 34"/>
          <p:cNvSpPr>
            <a:spLocks noChangeArrowheads="1"/>
          </p:cNvSpPr>
          <p:nvPr/>
        </p:nvSpPr>
        <p:spPr bwMode="auto">
          <a:xfrm>
            <a:off x="2590800" y="1600200"/>
            <a:ext cx="1905000" cy="990600"/>
          </a:xfrm>
          <a:prstGeom prst="rect">
            <a:avLst/>
          </a:prstGeom>
          <a:solidFill>
            <a:srgbClr val="339966"/>
          </a:solidFill>
          <a:ln w="9525">
            <a:solidFill>
              <a:schemeClr val="tx1"/>
            </a:solidFill>
            <a:miter lim="800000"/>
            <a:headEnd/>
            <a:tailEnd/>
          </a:ln>
          <a:effectLst/>
        </p:spPr>
        <p:txBody>
          <a:bodyPr wrap="none" anchor="ctr"/>
          <a:lstStyle/>
          <a:p>
            <a:pPr algn="ctr">
              <a:lnSpc>
                <a:spcPct val="100000"/>
              </a:lnSpc>
              <a:spcBef>
                <a:spcPct val="0"/>
              </a:spcBef>
              <a:buFontTx/>
              <a:buNone/>
            </a:pPr>
            <a:r>
              <a:rPr lang="en-US">
                <a:solidFill>
                  <a:schemeClr val="bg1"/>
                </a:solidFill>
              </a:rPr>
              <a:t>Bail or </a:t>
            </a:r>
          </a:p>
          <a:p>
            <a:pPr algn="ctr">
              <a:lnSpc>
                <a:spcPct val="100000"/>
              </a:lnSpc>
              <a:spcBef>
                <a:spcPct val="0"/>
              </a:spcBef>
              <a:buFontTx/>
              <a:buNone/>
            </a:pPr>
            <a:r>
              <a:rPr lang="en-US">
                <a:solidFill>
                  <a:schemeClr val="bg1"/>
                </a:solidFill>
              </a:rPr>
              <a:t>Detention</a:t>
            </a:r>
          </a:p>
        </p:txBody>
      </p:sp>
      <p:sp>
        <p:nvSpPr>
          <p:cNvPr id="106532" name="Text Box 36"/>
          <p:cNvSpPr txBox="1">
            <a:spLocks noChangeArrowheads="1"/>
          </p:cNvSpPr>
          <p:nvPr/>
        </p:nvSpPr>
        <p:spPr bwMode="auto">
          <a:xfrm>
            <a:off x="5562600" y="2667000"/>
            <a:ext cx="1447800" cy="1187450"/>
          </a:xfrm>
          <a:prstGeom prst="rect">
            <a:avLst/>
          </a:prstGeom>
          <a:noFill/>
          <a:ln w="9525">
            <a:noFill/>
            <a:miter lim="800000"/>
            <a:headEnd/>
            <a:tailEnd/>
          </a:ln>
          <a:effectLst/>
        </p:spPr>
        <p:txBody>
          <a:bodyPr>
            <a:spAutoFit/>
          </a:bodyPr>
          <a:lstStyle/>
          <a:p>
            <a:pPr>
              <a:lnSpc>
                <a:spcPct val="100000"/>
              </a:lnSpc>
              <a:spcBef>
                <a:spcPct val="0"/>
              </a:spcBef>
              <a:buFontTx/>
              <a:buNone/>
            </a:pPr>
            <a:r>
              <a:rPr lang="en-US"/>
              <a:t>Charges dropped/</a:t>
            </a:r>
          </a:p>
          <a:p>
            <a:pPr>
              <a:lnSpc>
                <a:spcPct val="100000"/>
              </a:lnSpc>
              <a:spcBef>
                <a:spcPct val="0"/>
              </a:spcBef>
              <a:buFontTx/>
              <a:buNone/>
            </a:pPr>
            <a:r>
              <a:rPr lang="en-US"/>
              <a:t>dismissed</a:t>
            </a:r>
          </a:p>
        </p:txBody>
      </p:sp>
      <p:sp>
        <p:nvSpPr>
          <p:cNvPr id="106533" name="Rectangle 37"/>
          <p:cNvSpPr>
            <a:spLocks noChangeArrowheads="1"/>
          </p:cNvSpPr>
          <p:nvPr/>
        </p:nvSpPr>
        <p:spPr bwMode="auto">
          <a:xfrm>
            <a:off x="2133600" y="2743200"/>
            <a:ext cx="2667000" cy="990600"/>
          </a:xfrm>
          <a:prstGeom prst="rect">
            <a:avLst/>
          </a:prstGeom>
          <a:solidFill>
            <a:srgbClr val="339966"/>
          </a:solidFill>
          <a:ln w="9525">
            <a:solidFill>
              <a:schemeClr val="tx1"/>
            </a:solidFill>
            <a:miter lim="800000"/>
            <a:headEnd/>
            <a:tailEnd/>
          </a:ln>
          <a:effectLst/>
        </p:spPr>
        <p:txBody>
          <a:bodyPr wrap="none" anchor="ctr"/>
          <a:lstStyle/>
          <a:p>
            <a:pPr algn="ctr" eaLnBrk="0" hangingPunct="0">
              <a:lnSpc>
                <a:spcPct val="100000"/>
              </a:lnSpc>
              <a:spcBef>
                <a:spcPct val="0"/>
              </a:spcBef>
              <a:buFontTx/>
              <a:buNone/>
            </a:pPr>
            <a:r>
              <a:rPr lang="en-US">
                <a:solidFill>
                  <a:schemeClr val="bg1"/>
                </a:solidFill>
              </a:rPr>
              <a:t>First Appearance/</a:t>
            </a:r>
          </a:p>
          <a:p>
            <a:pPr algn="ctr" eaLnBrk="0" hangingPunct="0">
              <a:lnSpc>
                <a:spcPct val="100000"/>
              </a:lnSpc>
              <a:spcBef>
                <a:spcPct val="0"/>
              </a:spcBef>
              <a:buFontTx/>
              <a:buNone/>
            </a:pPr>
            <a:r>
              <a:rPr lang="en-US">
                <a:solidFill>
                  <a:schemeClr val="bg1"/>
                </a:solidFill>
              </a:rPr>
              <a:t>Arraignment</a:t>
            </a:r>
          </a:p>
        </p:txBody>
      </p:sp>
      <p:sp>
        <p:nvSpPr>
          <p:cNvPr id="106535" name="Rectangle 39"/>
          <p:cNvSpPr>
            <a:spLocks noChangeArrowheads="1"/>
          </p:cNvSpPr>
          <p:nvPr/>
        </p:nvSpPr>
        <p:spPr bwMode="auto">
          <a:xfrm>
            <a:off x="381000" y="5105400"/>
            <a:ext cx="1752600" cy="990600"/>
          </a:xfrm>
          <a:prstGeom prst="rect">
            <a:avLst/>
          </a:prstGeom>
          <a:solidFill>
            <a:srgbClr val="339966"/>
          </a:solidFill>
          <a:ln w="9525">
            <a:solidFill>
              <a:schemeClr val="tx1"/>
            </a:solidFill>
            <a:miter lim="800000"/>
            <a:headEnd/>
            <a:tailEnd/>
          </a:ln>
          <a:effectLst/>
        </p:spPr>
        <p:txBody>
          <a:bodyPr wrap="none" anchor="ctr"/>
          <a:lstStyle/>
          <a:p>
            <a:pPr algn="ctr">
              <a:lnSpc>
                <a:spcPct val="100000"/>
              </a:lnSpc>
              <a:spcBef>
                <a:spcPct val="0"/>
              </a:spcBef>
              <a:buFontTx/>
              <a:buNone/>
            </a:pPr>
            <a:r>
              <a:rPr lang="en-US">
                <a:solidFill>
                  <a:schemeClr val="bg1"/>
                </a:solidFill>
              </a:rPr>
              <a:t>Guilty Plea</a:t>
            </a:r>
          </a:p>
        </p:txBody>
      </p:sp>
      <p:sp>
        <p:nvSpPr>
          <p:cNvPr id="106536" name="Rectangle 40"/>
          <p:cNvSpPr>
            <a:spLocks noChangeArrowheads="1"/>
          </p:cNvSpPr>
          <p:nvPr/>
        </p:nvSpPr>
        <p:spPr bwMode="auto">
          <a:xfrm>
            <a:off x="5029200" y="5105400"/>
            <a:ext cx="1752600" cy="990600"/>
          </a:xfrm>
          <a:prstGeom prst="rect">
            <a:avLst/>
          </a:prstGeom>
          <a:solidFill>
            <a:srgbClr val="339966"/>
          </a:solidFill>
          <a:ln w="9525">
            <a:solidFill>
              <a:schemeClr val="tx1"/>
            </a:solidFill>
            <a:miter lim="800000"/>
            <a:headEnd/>
            <a:tailEnd/>
          </a:ln>
          <a:effectLst/>
        </p:spPr>
        <p:txBody>
          <a:bodyPr wrap="none" anchor="ctr"/>
          <a:lstStyle/>
          <a:p>
            <a:pPr algn="ctr">
              <a:lnSpc>
                <a:spcPct val="100000"/>
              </a:lnSpc>
              <a:spcBef>
                <a:spcPct val="0"/>
              </a:spcBef>
              <a:buFontTx/>
              <a:buNone/>
            </a:pPr>
            <a:r>
              <a:rPr lang="en-US">
                <a:solidFill>
                  <a:schemeClr val="bg1"/>
                </a:solidFill>
              </a:rPr>
              <a:t>Trial</a:t>
            </a:r>
          </a:p>
        </p:txBody>
      </p:sp>
      <p:sp>
        <p:nvSpPr>
          <p:cNvPr id="106537" name="Rectangle 41"/>
          <p:cNvSpPr>
            <a:spLocks noChangeArrowheads="1"/>
          </p:cNvSpPr>
          <p:nvPr/>
        </p:nvSpPr>
        <p:spPr bwMode="auto">
          <a:xfrm>
            <a:off x="2667000" y="5867400"/>
            <a:ext cx="1752600" cy="990600"/>
          </a:xfrm>
          <a:prstGeom prst="rect">
            <a:avLst/>
          </a:prstGeom>
          <a:solidFill>
            <a:srgbClr val="339966"/>
          </a:solidFill>
          <a:ln w="9525">
            <a:solidFill>
              <a:schemeClr val="tx1"/>
            </a:solidFill>
            <a:miter lim="800000"/>
            <a:headEnd/>
            <a:tailEnd/>
          </a:ln>
          <a:effectLst/>
        </p:spPr>
        <p:txBody>
          <a:bodyPr wrap="none" anchor="ctr"/>
          <a:lstStyle/>
          <a:p>
            <a:pPr algn="ctr">
              <a:lnSpc>
                <a:spcPct val="100000"/>
              </a:lnSpc>
              <a:spcBef>
                <a:spcPct val="0"/>
              </a:spcBef>
              <a:buFontTx/>
              <a:buNone/>
            </a:pPr>
            <a:r>
              <a:rPr lang="en-US">
                <a:solidFill>
                  <a:schemeClr val="bg1"/>
                </a:solidFill>
              </a:rPr>
              <a:t>Sentencing</a:t>
            </a:r>
          </a:p>
        </p:txBody>
      </p:sp>
      <p:sp>
        <p:nvSpPr>
          <p:cNvPr id="106538" name="AutoShape 42"/>
          <p:cNvSpPr>
            <a:spLocks noChangeArrowheads="1"/>
          </p:cNvSpPr>
          <p:nvPr/>
        </p:nvSpPr>
        <p:spPr bwMode="auto">
          <a:xfrm>
            <a:off x="762000" y="457200"/>
            <a:ext cx="914400" cy="762000"/>
          </a:xfrm>
          <a:prstGeom prst="flowChartConnector">
            <a:avLst/>
          </a:prstGeom>
          <a:solidFill>
            <a:srgbClr val="FFFF00"/>
          </a:solidFill>
          <a:ln w="9525">
            <a:solidFill>
              <a:schemeClr val="bg1"/>
            </a:solidFill>
            <a:round/>
            <a:headEnd/>
            <a:tailEnd/>
          </a:ln>
          <a:effectLst/>
        </p:spPr>
        <p:txBody>
          <a:bodyPr wrap="none" anchor="ctr"/>
          <a:lstStyle/>
          <a:p>
            <a:pPr algn="ctr">
              <a:lnSpc>
                <a:spcPct val="100000"/>
              </a:lnSpc>
              <a:spcBef>
                <a:spcPct val="0"/>
              </a:spcBef>
              <a:buFontTx/>
              <a:buNone/>
            </a:pPr>
            <a:r>
              <a:rPr lang="en-US" b="1"/>
              <a:t>A</a:t>
            </a:r>
          </a:p>
        </p:txBody>
      </p:sp>
      <p:sp>
        <p:nvSpPr>
          <p:cNvPr id="106539" name="Line 43"/>
          <p:cNvSpPr>
            <a:spLocks noChangeShapeType="1"/>
          </p:cNvSpPr>
          <p:nvPr/>
        </p:nvSpPr>
        <p:spPr bwMode="auto">
          <a:xfrm>
            <a:off x="1676400" y="838200"/>
            <a:ext cx="914400" cy="0"/>
          </a:xfrm>
          <a:prstGeom prst="line">
            <a:avLst/>
          </a:prstGeom>
          <a:noFill/>
          <a:ln w="9525">
            <a:solidFill>
              <a:schemeClr val="tx1"/>
            </a:solidFill>
            <a:round/>
            <a:headEnd/>
            <a:tailEnd type="triangle" w="med" len="med"/>
          </a:ln>
          <a:effectLst/>
        </p:spPr>
        <p:txBody>
          <a:bodyPr/>
          <a:lstStyle/>
          <a:p>
            <a:endParaRPr lang="en-US"/>
          </a:p>
        </p:txBody>
      </p:sp>
      <p:sp>
        <p:nvSpPr>
          <p:cNvPr id="106540" name="Line 44"/>
          <p:cNvSpPr>
            <a:spLocks noChangeShapeType="1"/>
          </p:cNvSpPr>
          <p:nvPr/>
        </p:nvSpPr>
        <p:spPr bwMode="auto">
          <a:xfrm>
            <a:off x="3581400" y="1295400"/>
            <a:ext cx="0" cy="304800"/>
          </a:xfrm>
          <a:prstGeom prst="line">
            <a:avLst/>
          </a:prstGeom>
          <a:noFill/>
          <a:ln w="9525">
            <a:solidFill>
              <a:schemeClr val="tx1"/>
            </a:solidFill>
            <a:round/>
            <a:headEnd/>
            <a:tailEnd type="triangle" w="med" len="med"/>
          </a:ln>
          <a:effectLst/>
        </p:spPr>
        <p:txBody>
          <a:bodyPr/>
          <a:lstStyle/>
          <a:p>
            <a:endParaRPr lang="en-US"/>
          </a:p>
        </p:txBody>
      </p:sp>
      <p:cxnSp>
        <p:nvCxnSpPr>
          <p:cNvPr id="106545" name="AutoShape 49"/>
          <p:cNvCxnSpPr>
            <a:cxnSpLocks noChangeShapeType="1"/>
            <a:endCxn id="106536" idx="0"/>
          </p:cNvCxnSpPr>
          <p:nvPr/>
        </p:nvCxnSpPr>
        <p:spPr bwMode="auto">
          <a:xfrm rot="16200000" flipH="1">
            <a:off x="4572000" y="3771900"/>
            <a:ext cx="304800" cy="2362200"/>
          </a:xfrm>
          <a:prstGeom prst="bentConnector3">
            <a:avLst>
              <a:gd name="adj1" fmla="val 50000"/>
            </a:avLst>
          </a:prstGeom>
          <a:noFill/>
          <a:ln w="9525">
            <a:solidFill>
              <a:schemeClr val="tx1"/>
            </a:solidFill>
            <a:miter lim="800000"/>
            <a:headEnd/>
            <a:tailEnd type="triangle" w="med" len="med"/>
          </a:ln>
          <a:effectLst/>
        </p:spPr>
      </p:cxnSp>
      <p:cxnSp>
        <p:nvCxnSpPr>
          <p:cNvPr id="106546" name="AutoShape 50"/>
          <p:cNvCxnSpPr>
            <a:cxnSpLocks noChangeShapeType="1"/>
            <a:endCxn id="106535" idx="0"/>
          </p:cNvCxnSpPr>
          <p:nvPr/>
        </p:nvCxnSpPr>
        <p:spPr bwMode="auto">
          <a:xfrm rot="5400000">
            <a:off x="2247900" y="3810000"/>
            <a:ext cx="304800" cy="2286000"/>
          </a:xfrm>
          <a:prstGeom prst="bentConnector3">
            <a:avLst>
              <a:gd name="adj1" fmla="val 50000"/>
            </a:avLst>
          </a:prstGeom>
          <a:noFill/>
          <a:ln w="9525">
            <a:solidFill>
              <a:schemeClr val="tx1"/>
            </a:solidFill>
            <a:miter lim="800000"/>
            <a:headEnd/>
            <a:tailEnd type="triangle" w="med" len="med"/>
          </a:ln>
          <a:effectLst/>
        </p:spPr>
      </p:cxnSp>
      <p:cxnSp>
        <p:nvCxnSpPr>
          <p:cNvPr id="106547" name="AutoShape 51"/>
          <p:cNvCxnSpPr>
            <a:cxnSpLocks noChangeShapeType="1"/>
            <a:stCxn id="106536" idx="2"/>
            <a:endCxn id="106537" idx="3"/>
          </p:cNvCxnSpPr>
          <p:nvPr/>
        </p:nvCxnSpPr>
        <p:spPr bwMode="auto">
          <a:xfrm rot="5400000">
            <a:off x="5029200" y="5486400"/>
            <a:ext cx="266700" cy="1485900"/>
          </a:xfrm>
          <a:prstGeom prst="bentConnector2">
            <a:avLst/>
          </a:prstGeom>
          <a:noFill/>
          <a:ln w="9525">
            <a:solidFill>
              <a:schemeClr val="tx1"/>
            </a:solidFill>
            <a:miter lim="800000"/>
            <a:headEnd/>
            <a:tailEnd type="triangle" w="med" len="med"/>
          </a:ln>
          <a:effectLst/>
        </p:spPr>
      </p:cxnSp>
      <p:cxnSp>
        <p:nvCxnSpPr>
          <p:cNvPr id="106548" name="AutoShape 52"/>
          <p:cNvCxnSpPr>
            <a:cxnSpLocks noChangeShapeType="1"/>
            <a:stCxn id="106535" idx="2"/>
            <a:endCxn id="106537" idx="1"/>
          </p:cNvCxnSpPr>
          <p:nvPr/>
        </p:nvCxnSpPr>
        <p:spPr bwMode="auto">
          <a:xfrm rot="16200000" flipH="1">
            <a:off x="1828800" y="5524500"/>
            <a:ext cx="266700" cy="1409700"/>
          </a:xfrm>
          <a:prstGeom prst="bentConnector2">
            <a:avLst/>
          </a:prstGeom>
          <a:noFill/>
          <a:ln w="9525">
            <a:solidFill>
              <a:schemeClr val="tx1"/>
            </a:solidFill>
            <a:miter lim="800000"/>
            <a:headEnd/>
            <a:tailEnd type="triangle" w="med" len="med"/>
          </a:ln>
          <a:effectLst/>
        </p:spPr>
      </p:cxnSp>
      <p:sp>
        <p:nvSpPr>
          <p:cNvPr id="106549" name="Line 53"/>
          <p:cNvSpPr>
            <a:spLocks noChangeShapeType="1"/>
          </p:cNvSpPr>
          <p:nvPr/>
        </p:nvSpPr>
        <p:spPr bwMode="auto">
          <a:xfrm>
            <a:off x="4495800" y="762000"/>
            <a:ext cx="304800" cy="0"/>
          </a:xfrm>
          <a:prstGeom prst="line">
            <a:avLst/>
          </a:prstGeom>
          <a:noFill/>
          <a:ln w="9525">
            <a:solidFill>
              <a:schemeClr val="tx1"/>
            </a:solidFill>
            <a:round/>
            <a:headEnd/>
            <a:tailEnd type="triangle" w="med" len="med"/>
          </a:ln>
          <a:effectLst/>
        </p:spPr>
        <p:txBody>
          <a:bodyPr/>
          <a:lstStyle/>
          <a:p>
            <a:endParaRPr lang="en-US"/>
          </a:p>
        </p:txBody>
      </p:sp>
      <p:sp>
        <p:nvSpPr>
          <p:cNvPr id="106550" name="Line 54"/>
          <p:cNvSpPr>
            <a:spLocks noChangeShapeType="1"/>
          </p:cNvSpPr>
          <p:nvPr/>
        </p:nvSpPr>
        <p:spPr bwMode="auto">
          <a:xfrm>
            <a:off x="4800600" y="3276600"/>
            <a:ext cx="762000" cy="0"/>
          </a:xfrm>
          <a:prstGeom prst="line">
            <a:avLst/>
          </a:prstGeom>
          <a:noFill/>
          <a:ln w="9525">
            <a:solidFill>
              <a:schemeClr val="tx1"/>
            </a:solidFill>
            <a:round/>
            <a:headEnd/>
            <a:tailEnd type="triangle" w="med" len="med"/>
          </a:ln>
          <a:effectLst/>
        </p:spPr>
        <p:txBody>
          <a:bodyPr/>
          <a:lstStyle/>
          <a:p>
            <a:endParaRPr lang="en-US"/>
          </a:p>
        </p:txBody>
      </p:sp>
      <p:sp>
        <p:nvSpPr>
          <p:cNvPr id="106552" name="Text Box 56"/>
          <p:cNvSpPr txBox="1">
            <a:spLocks noChangeArrowheads="1"/>
          </p:cNvSpPr>
          <p:nvPr/>
        </p:nvSpPr>
        <p:spPr bwMode="auto">
          <a:xfrm>
            <a:off x="7239000" y="5029200"/>
            <a:ext cx="1600200" cy="457200"/>
          </a:xfrm>
          <a:prstGeom prst="rect">
            <a:avLst/>
          </a:prstGeom>
          <a:noFill/>
          <a:ln w="9525">
            <a:noFill/>
            <a:miter lim="800000"/>
            <a:headEnd/>
            <a:tailEnd/>
          </a:ln>
          <a:effectLst/>
        </p:spPr>
        <p:txBody>
          <a:bodyPr>
            <a:spAutoFit/>
          </a:bodyPr>
          <a:lstStyle/>
          <a:p>
            <a:pPr>
              <a:lnSpc>
                <a:spcPct val="100000"/>
              </a:lnSpc>
              <a:spcBef>
                <a:spcPct val="50000"/>
              </a:spcBef>
              <a:buFontTx/>
              <a:buNone/>
            </a:pPr>
            <a:r>
              <a:rPr lang="en-US"/>
              <a:t>Not Guilty</a:t>
            </a:r>
          </a:p>
        </p:txBody>
      </p:sp>
      <p:sp>
        <p:nvSpPr>
          <p:cNvPr id="106553" name="Line 57"/>
          <p:cNvSpPr>
            <a:spLocks noChangeShapeType="1"/>
          </p:cNvSpPr>
          <p:nvPr/>
        </p:nvSpPr>
        <p:spPr bwMode="auto">
          <a:xfrm>
            <a:off x="6781800" y="5257800"/>
            <a:ext cx="457200" cy="0"/>
          </a:xfrm>
          <a:prstGeom prst="line">
            <a:avLst/>
          </a:prstGeom>
          <a:noFill/>
          <a:ln w="9525">
            <a:solidFill>
              <a:schemeClr val="tx1"/>
            </a:solidFill>
            <a:round/>
            <a:headEnd/>
            <a:tailEnd type="triangle" w="med" len="med"/>
          </a:ln>
          <a:effectLst/>
        </p:spPr>
        <p:txBody>
          <a:bodyPr/>
          <a:lstStyle/>
          <a:p>
            <a:endParaRPr lang="en-US"/>
          </a:p>
        </p:txBody>
      </p:sp>
      <p:sp>
        <p:nvSpPr>
          <p:cNvPr id="106556" name="Rectangle 60"/>
          <p:cNvSpPr>
            <a:spLocks noChangeArrowheads="1"/>
          </p:cNvSpPr>
          <p:nvPr/>
        </p:nvSpPr>
        <p:spPr bwMode="auto">
          <a:xfrm>
            <a:off x="2057400" y="3810000"/>
            <a:ext cx="2819400" cy="990600"/>
          </a:xfrm>
          <a:prstGeom prst="rect">
            <a:avLst/>
          </a:prstGeom>
          <a:solidFill>
            <a:srgbClr val="339966"/>
          </a:solidFill>
          <a:ln w="9525">
            <a:solidFill>
              <a:schemeClr val="tx1"/>
            </a:solidFill>
            <a:miter lim="800000"/>
            <a:headEnd/>
            <a:tailEnd/>
          </a:ln>
          <a:effectLst/>
        </p:spPr>
        <p:txBody>
          <a:bodyPr wrap="none" anchor="ctr"/>
          <a:lstStyle/>
          <a:p>
            <a:pPr algn="ctr" eaLnBrk="0" hangingPunct="0">
              <a:lnSpc>
                <a:spcPct val="100000"/>
              </a:lnSpc>
              <a:spcBef>
                <a:spcPct val="0"/>
              </a:spcBef>
              <a:buFontTx/>
              <a:buNone/>
            </a:pPr>
            <a:r>
              <a:rPr lang="en-US">
                <a:solidFill>
                  <a:schemeClr val="bg1"/>
                </a:solidFill>
              </a:rPr>
              <a:t>Pre-trial conf. or</a:t>
            </a:r>
          </a:p>
          <a:p>
            <a:pPr algn="ctr" eaLnBrk="0" hangingPunct="0">
              <a:lnSpc>
                <a:spcPct val="100000"/>
              </a:lnSpc>
              <a:spcBef>
                <a:spcPct val="0"/>
              </a:spcBef>
              <a:buFontTx/>
              <a:buNone/>
            </a:pPr>
            <a:r>
              <a:rPr lang="en-US">
                <a:solidFill>
                  <a:schemeClr val="bg1"/>
                </a:solidFill>
              </a:rPr>
              <a:t>Omnibus</a:t>
            </a:r>
          </a:p>
        </p:txBody>
      </p:sp>
      <p:sp>
        <p:nvSpPr>
          <p:cNvPr id="106557" name="Line 61"/>
          <p:cNvSpPr>
            <a:spLocks noChangeShapeType="1"/>
          </p:cNvSpPr>
          <p:nvPr/>
        </p:nvSpPr>
        <p:spPr bwMode="auto">
          <a:xfrm>
            <a:off x="3581400" y="2590800"/>
            <a:ext cx="0" cy="152400"/>
          </a:xfrm>
          <a:prstGeom prst="line">
            <a:avLst/>
          </a:prstGeom>
          <a:noFill/>
          <a:ln w="9525">
            <a:noFill/>
            <a:round/>
            <a:headEnd/>
            <a:tailEnd type="triangle" w="med" len="med"/>
          </a:ln>
          <a:effectLst/>
        </p:spPr>
        <p:txBody>
          <a:bodyPr/>
          <a:lstStyle/>
          <a:p>
            <a:endParaRPr lang="en-US"/>
          </a:p>
        </p:txBody>
      </p:sp>
      <p:sp>
        <p:nvSpPr>
          <p:cNvPr id="106558" name="Line 62"/>
          <p:cNvSpPr>
            <a:spLocks noChangeShapeType="1"/>
          </p:cNvSpPr>
          <p:nvPr/>
        </p:nvSpPr>
        <p:spPr bwMode="auto">
          <a:xfrm>
            <a:off x="3505200" y="2590800"/>
            <a:ext cx="0" cy="152400"/>
          </a:xfrm>
          <a:prstGeom prst="line">
            <a:avLst/>
          </a:prstGeom>
          <a:noFill/>
          <a:ln w="9525">
            <a:noFill/>
            <a:round/>
            <a:headEnd/>
            <a:tailEnd type="triangle" w="med" len="med"/>
          </a:ln>
          <a:effectLst/>
        </p:spPr>
        <p:txBody>
          <a:bodyPr/>
          <a:lstStyle/>
          <a:p>
            <a:endParaRPr lang="en-US"/>
          </a:p>
        </p:txBody>
      </p:sp>
      <p:sp>
        <p:nvSpPr>
          <p:cNvPr id="106559" name="Line 63"/>
          <p:cNvSpPr>
            <a:spLocks noChangeShapeType="1"/>
          </p:cNvSpPr>
          <p:nvPr/>
        </p:nvSpPr>
        <p:spPr bwMode="auto">
          <a:xfrm>
            <a:off x="3505200" y="2514600"/>
            <a:ext cx="0" cy="152400"/>
          </a:xfrm>
          <a:prstGeom prst="line">
            <a:avLst/>
          </a:prstGeom>
          <a:noFill/>
          <a:ln w="952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1096991392"/>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52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652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06539"/>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0654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06530"/>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106540"/>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499"/>
                                          </p:stCondLst>
                                        </p:cTn>
                                        <p:tgtEl>
                                          <p:spTgt spid="106559"/>
                                        </p:tgtEl>
                                        <p:attrNameLst>
                                          <p:attrName>style.visibility</p:attrName>
                                        </p:attrNameLst>
                                      </p:cBhvr>
                                      <p:to>
                                        <p:strVal val="visible"/>
                                      </p:to>
                                    </p:set>
                                  </p:childTnLst>
                                </p:cTn>
                              </p:par>
                            </p:childTnLst>
                          </p:cTn>
                        </p:par>
                        <p:par>
                          <p:cTn id="26" fill="hold">
                            <p:stCondLst>
                              <p:cond delay="1500"/>
                            </p:stCondLst>
                            <p:childTnLst>
                              <p:par>
                                <p:cTn id="27" presetID="1" presetClass="entr" presetSubtype="0" fill="hold" grpId="0" nodeType="afterEffect">
                                  <p:stCondLst>
                                    <p:cond delay="0"/>
                                  </p:stCondLst>
                                  <p:childTnLst>
                                    <p:set>
                                      <p:cBhvr>
                                        <p:cTn id="28" dur="1" fill="hold">
                                          <p:stCondLst>
                                            <p:cond delay="499"/>
                                          </p:stCondLst>
                                        </p:cTn>
                                        <p:tgtEl>
                                          <p:spTgt spid="106532"/>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499"/>
                                          </p:stCondLst>
                                        </p:cTn>
                                        <p:tgtEl>
                                          <p:spTgt spid="106533"/>
                                        </p:tgtEl>
                                        <p:attrNameLst>
                                          <p:attrName>style.visibility</p:attrName>
                                        </p:attrNameLst>
                                      </p:cBhvr>
                                      <p:to>
                                        <p:strVal val="visible"/>
                                      </p:to>
                                    </p:set>
                                  </p:childTnLst>
                                </p:cTn>
                              </p:par>
                            </p:childTnLst>
                          </p:cTn>
                        </p:par>
                        <p:par>
                          <p:cTn id="32" fill="hold">
                            <p:stCondLst>
                              <p:cond delay="2500"/>
                            </p:stCondLst>
                            <p:childTnLst>
                              <p:par>
                                <p:cTn id="33" presetID="1" presetClass="entr" presetSubtype="0" fill="hold" grpId="0" nodeType="afterEffect">
                                  <p:stCondLst>
                                    <p:cond delay="0"/>
                                  </p:stCondLst>
                                  <p:childTnLst>
                                    <p:set>
                                      <p:cBhvr>
                                        <p:cTn id="34" dur="1" fill="hold">
                                          <p:stCondLst>
                                            <p:cond delay="499"/>
                                          </p:stCondLst>
                                        </p:cTn>
                                        <p:tgtEl>
                                          <p:spTgt spid="106556"/>
                                        </p:tgtEl>
                                        <p:attrNameLst>
                                          <p:attrName>style.visibility</p:attrName>
                                        </p:attrNameLst>
                                      </p:cBhvr>
                                      <p:to>
                                        <p:strVal val="visible"/>
                                      </p:to>
                                    </p:set>
                                  </p:childTnLst>
                                </p:cTn>
                              </p:par>
                            </p:childTnLst>
                          </p:cTn>
                        </p:par>
                        <p:par>
                          <p:cTn id="35" fill="hold">
                            <p:stCondLst>
                              <p:cond delay="3000"/>
                            </p:stCondLst>
                            <p:childTnLst>
                              <p:par>
                                <p:cTn id="36" presetID="1" presetClass="entr" presetSubtype="0" fill="hold" grpId="0" nodeType="afterEffect">
                                  <p:stCondLst>
                                    <p:cond delay="0"/>
                                  </p:stCondLst>
                                  <p:childTnLst>
                                    <p:set>
                                      <p:cBhvr>
                                        <p:cTn id="37" dur="1" fill="hold">
                                          <p:stCondLst>
                                            <p:cond delay="499"/>
                                          </p:stCondLst>
                                        </p:cTn>
                                        <p:tgtEl>
                                          <p:spTgt spid="10655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106535"/>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499"/>
                                          </p:stCondLst>
                                        </p:cTn>
                                        <p:tgtEl>
                                          <p:spTgt spid="106536"/>
                                        </p:tgtEl>
                                        <p:attrNameLst>
                                          <p:attrName>style.visibility</p:attrName>
                                        </p:attrNameLst>
                                      </p:cBhvr>
                                      <p:to>
                                        <p:strVal val="visible"/>
                                      </p:to>
                                    </p:set>
                                  </p:childTnLst>
                                </p:cTn>
                              </p:par>
                            </p:childTnLst>
                          </p:cTn>
                        </p:par>
                        <p:par>
                          <p:cTn id="45" fill="hold">
                            <p:stCondLst>
                              <p:cond delay="1000"/>
                            </p:stCondLst>
                            <p:childTnLst>
                              <p:par>
                                <p:cTn id="46" presetID="1" presetClass="entr" presetSubtype="0" fill="hold" nodeType="afterEffect">
                                  <p:stCondLst>
                                    <p:cond delay="0"/>
                                  </p:stCondLst>
                                  <p:childTnLst>
                                    <p:set>
                                      <p:cBhvr>
                                        <p:cTn id="47" dur="1" fill="hold">
                                          <p:stCondLst>
                                            <p:cond delay="499"/>
                                          </p:stCondLst>
                                        </p:cTn>
                                        <p:tgtEl>
                                          <p:spTgt spid="106545"/>
                                        </p:tgtEl>
                                        <p:attrNameLst>
                                          <p:attrName>style.visibility</p:attrName>
                                        </p:attrNameLst>
                                      </p:cBhvr>
                                      <p:to>
                                        <p:strVal val="visible"/>
                                      </p:to>
                                    </p:set>
                                  </p:childTnLst>
                                </p:cTn>
                              </p:par>
                            </p:childTnLst>
                          </p:cTn>
                        </p:par>
                        <p:par>
                          <p:cTn id="48" fill="hold">
                            <p:stCondLst>
                              <p:cond delay="1500"/>
                            </p:stCondLst>
                            <p:childTnLst>
                              <p:par>
                                <p:cTn id="49" presetID="1" presetClass="entr" presetSubtype="0" fill="hold" nodeType="afterEffect">
                                  <p:stCondLst>
                                    <p:cond delay="0"/>
                                  </p:stCondLst>
                                  <p:childTnLst>
                                    <p:set>
                                      <p:cBhvr>
                                        <p:cTn id="50" dur="1" fill="hold">
                                          <p:stCondLst>
                                            <p:cond delay="499"/>
                                          </p:stCondLst>
                                        </p:cTn>
                                        <p:tgtEl>
                                          <p:spTgt spid="106546"/>
                                        </p:tgtEl>
                                        <p:attrNameLst>
                                          <p:attrName>style.visibility</p:attrName>
                                        </p:attrNameLst>
                                      </p:cBhvr>
                                      <p:to>
                                        <p:strVal val="visible"/>
                                      </p:to>
                                    </p:set>
                                  </p:childTnLst>
                                </p:cTn>
                              </p:par>
                            </p:childTnLst>
                          </p:cTn>
                        </p:par>
                        <p:par>
                          <p:cTn id="51" fill="hold">
                            <p:stCondLst>
                              <p:cond delay="2000"/>
                            </p:stCondLst>
                            <p:childTnLst>
                              <p:par>
                                <p:cTn id="52" presetID="1" presetClass="entr" presetSubtype="0" fill="hold" grpId="0" nodeType="afterEffect">
                                  <p:stCondLst>
                                    <p:cond delay="0"/>
                                  </p:stCondLst>
                                  <p:childTnLst>
                                    <p:set>
                                      <p:cBhvr>
                                        <p:cTn id="53" dur="1" fill="hold">
                                          <p:stCondLst>
                                            <p:cond delay="499"/>
                                          </p:stCondLst>
                                        </p:cTn>
                                        <p:tgtEl>
                                          <p:spTgt spid="106552"/>
                                        </p:tgtEl>
                                        <p:attrNameLst>
                                          <p:attrName>style.visibility</p:attrName>
                                        </p:attrNameLst>
                                      </p:cBhvr>
                                      <p:to>
                                        <p:strVal val="visible"/>
                                      </p:to>
                                    </p:set>
                                  </p:childTnLst>
                                </p:cTn>
                              </p:par>
                            </p:childTnLst>
                          </p:cTn>
                        </p:par>
                        <p:par>
                          <p:cTn id="54" fill="hold">
                            <p:stCondLst>
                              <p:cond delay="2500"/>
                            </p:stCondLst>
                            <p:childTnLst>
                              <p:par>
                                <p:cTn id="55" presetID="1" presetClass="entr" presetSubtype="0" fill="hold" grpId="0" nodeType="afterEffect">
                                  <p:stCondLst>
                                    <p:cond delay="0"/>
                                  </p:stCondLst>
                                  <p:childTnLst>
                                    <p:set>
                                      <p:cBhvr>
                                        <p:cTn id="56" dur="1" fill="hold">
                                          <p:stCondLst>
                                            <p:cond delay="499"/>
                                          </p:stCondLst>
                                        </p:cTn>
                                        <p:tgtEl>
                                          <p:spTgt spid="10655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106537"/>
                                        </p:tgtEl>
                                        <p:attrNameLst>
                                          <p:attrName>style.visibility</p:attrName>
                                        </p:attrNameLst>
                                      </p:cBhvr>
                                      <p:to>
                                        <p:strVal val="visible"/>
                                      </p:to>
                                    </p:set>
                                  </p:childTnLst>
                                </p:cTn>
                              </p:par>
                            </p:childTnLst>
                          </p:cTn>
                        </p:par>
                        <p:par>
                          <p:cTn id="61" fill="hold">
                            <p:stCondLst>
                              <p:cond delay="500"/>
                            </p:stCondLst>
                            <p:childTnLst>
                              <p:par>
                                <p:cTn id="62" presetID="1" presetClass="entr" presetSubtype="0" fill="hold" nodeType="afterEffect">
                                  <p:stCondLst>
                                    <p:cond delay="0"/>
                                  </p:stCondLst>
                                  <p:childTnLst>
                                    <p:set>
                                      <p:cBhvr>
                                        <p:cTn id="63" dur="1" fill="hold">
                                          <p:stCondLst>
                                            <p:cond delay="499"/>
                                          </p:stCondLst>
                                        </p:cTn>
                                        <p:tgtEl>
                                          <p:spTgt spid="106547"/>
                                        </p:tgtEl>
                                        <p:attrNameLst>
                                          <p:attrName>style.visibility</p:attrName>
                                        </p:attrNameLst>
                                      </p:cBhvr>
                                      <p:to>
                                        <p:strVal val="visible"/>
                                      </p:to>
                                    </p:set>
                                  </p:childTnLst>
                                </p:cTn>
                              </p:par>
                            </p:childTnLst>
                          </p:cTn>
                        </p:par>
                        <p:par>
                          <p:cTn id="64" fill="hold">
                            <p:stCondLst>
                              <p:cond delay="1000"/>
                            </p:stCondLst>
                            <p:childTnLst>
                              <p:par>
                                <p:cTn id="65" presetID="1" presetClass="entr" presetSubtype="0" fill="hold" nodeType="afterEffect">
                                  <p:stCondLst>
                                    <p:cond delay="0"/>
                                  </p:stCondLst>
                                  <p:childTnLst>
                                    <p:set>
                                      <p:cBhvr>
                                        <p:cTn id="66" dur="1" fill="hold">
                                          <p:stCondLst>
                                            <p:cond delay="499"/>
                                          </p:stCondLst>
                                        </p:cTn>
                                        <p:tgtEl>
                                          <p:spTgt spid="106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28" grpId="0" animBg="1" autoUpdateAnimBg="0"/>
      <p:bldP spid="106529" grpId="0" autoUpdateAnimBg="0"/>
      <p:bldP spid="106530" grpId="0" animBg="1" autoUpdateAnimBg="0"/>
      <p:bldP spid="106532" grpId="0" autoUpdateAnimBg="0"/>
      <p:bldP spid="106533" grpId="0" animBg="1" autoUpdateAnimBg="0"/>
      <p:bldP spid="106535" grpId="0" animBg="1" autoUpdateAnimBg="0"/>
      <p:bldP spid="106536" grpId="0" animBg="1" autoUpdateAnimBg="0"/>
      <p:bldP spid="106537" grpId="0" animBg="1" autoUpdateAnimBg="0"/>
      <p:bldP spid="106539" grpId="0" animBg="1"/>
      <p:bldP spid="106540" grpId="0" animBg="1"/>
      <p:bldP spid="106549" grpId="0" animBg="1"/>
      <p:bldP spid="106550" grpId="0" animBg="1"/>
      <p:bldP spid="106552" grpId="0" autoUpdateAnimBg="0"/>
      <p:bldP spid="106553" grpId="0" animBg="1"/>
      <p:bldP spid="106556" grpId="0" animBg="1" autoUpdateAnimBg="0"/>
      <p:bldP spid="10655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9144000" cy="6858000"/>
          </a:xfrm>
          <a:prstGeom prst="rect">
            <a:avLst/>
          </a:prstGeom>
          <a:solidFill>
            <a:schemeClr val="bg1">
              <a:lumMod val="95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5"/>
          <p:cNvSpPr>
            <a:spLocks noChangeArrowheads="1"/>
          </p:cNvSpPr>
          <p:nvPr/>
        </p:nvSpPr>
        <p:spPr bwMode="auto">
          <a:xfrm>
            <a:off x="31922" y="228600"/>
            <a:ext cx="7315200" cy="838200"/>
          </a:xfrm>
          <a:prstGeom prst="rect">
            <a:avLst/>
          </a:prstGeom>
          <a:solidFill>
            <a:schemeClr val="accent1"/>
          </a:solidFill>
          <a:ln w="9525">
            <a:solidFill>
              <a:schemeClr val="tx1"/>
            </a:solidFill>
            <a:miter lim="800000"/>
            <a:headEnd/>
            <a:tailEnd/>
          </a:ln>
        </p:spPr>
        <p:txBody>
          <a:bodyPr wrap="none" anchor="ctr"/>
          <a:lstStyle/>
          <a:p>
            <a:pPr algn="ctr" eaLnBrk="1" hangingPunct="1">
              <a:spcBef>
                <a:spcPct val="30000"/>
              </a:spcBef>
            </a:pPr>
            <a:r>
              <a:rPr lang="en-US" sz="4000" b="1" dirty="0">
                <a:solidFill>
                  <a:schemeClr val="bg1"/>
                </a:solidFill>
              </a:rPr>
              <a:t>COMMISSION OF A CRIME</a:t>
            </a:r>
          </a:p>
          <a:p>
            <a:pPr algn="ctr"/>
            <a:endParaRPr lang="en-US" dirty="0"/>
          </a:p>
        </p:txBody>
      </p:sp>
      <p:sp>
        <p:nvSpPr>
          <p:cNvPr id="4099" name="Rectangle 7"/>
          <p:cNvSpPr>
            <a:spLocks noChangeArrowheads="1"/>
          </p:cNvSpPr>
          <p:nvPr/>
        </p:nvSpPr>
        <p:spPr bwMode="auto">
          <a:xfrm>
            <a:off x="457200" y="1301750"/>
            <a:ext cx="396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u="sng" dirty="0"/>
              <a:t>NOTICE TO</a:t>
            </a:r>
            <a:r>
              <a:rPr lang="en-US" b="1" dirty="0"/>
              <a:t>      </a:t>
            </a:r>
            <a:r>
              <a:rPr lang="en-US" b="1" u="sng" dirty="0"/>
              <a:t>SUMMONS TO</a:t>
            </a:r>
          </a:p>
          <a:p>
            <a:r>
              <a:rPr lang="en-US" b="1" dirty="0"/>
              <a:t>   </a:t>
            </a:r>
            <a:r>
              <a:rPr lang="en-US" b="1" u="sng" dirty="0"/>
              <a:t>APPEAR </a:t>
            </a:r>
            <a:r>
              <a:rPr lang="en-US" b="1" dirty="0"/>
              <a:t>            </a:t>
            </a:r>
            <a:r>
              <a:rPr lang="en-US" b="1" u="sng" dirty="0" err="1"/>
              <a:t>APPEAR</a:t>
            </a:r>
            <a:endParaRPr lang="en-US" b="1" u="sng" dirty="0"/>
          </a:p>
        </p:txBody>
      </p:sp>
      <p:sp>
        <p:nvSpPr>
          <p:cNvPr id="4100" name="Rectangle 8"/>
          <p:cNvSpPr>
            <a:spLocks noChangeArrowheads="1"/>
          </p:cNvSpPr>
          <p:nvPr/>
        </p:nvSpPr>
        <p:spPr bwMode="auto">
          <a:xfrm>
            <a:off x="4146722" y="1371600"/>
            <a:ext cx="866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30000"/>
              </a:spcBef>
            </a:pPr>
            <a:r>
              <a:rPr lang="en-US" sz="3200" b="1" u="sng" dirty="0"/>
              <a:t>VS</a:t>
            </a:r>
            <a:r>
              <a:rPr lang="en-US" b="1" dirty="0"/>
              <a:t>.</a:t>
            </a:r>
          </a:p>
        </p:txBody>
      </p:sp>
      <p:sp>
        <p:nvSpPr>
          <p:cNvPr id="4101" name="Rectangle 9"/>
          <p:cNvSpPr>
            <a:spLocks noChangeArrowheads="1"/>
          </p:cNvSpPr>
          <p:nvPr/>
        </p:nvSpPr>
        <p:spPr bwMode="auto">
          <a:xfrm>
            <a:off x="6661322" y="13716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30000"/>
              </a:spcBef>
            </a:pPr>
            <a:r>
              <a:rPr lang="en-US" b="1" u="sng" dirty="0"/>
              <a:t>ARREST</a:t>
            </a:r>
          </a:p>
        </p:txBody>
      </p:sp>
      <p:sp>
        <p:nvSpPr>
          <p:cNvPr id="4102" name="Line 12"/>
          <p:cNvSpPr>
            <a:spLocks noChangeShapeType="1"/>
          </p:cNvSpPr>
          <p:nvPr/>
        </p:nvSpPr>
        <p:spPr bwMode="auto">
          <a:xfrm>
            <a:off x="1327322" y="201295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 name="Line 13"/>
          <p:cNvSpPr>
            <a:spLocks noChangeShapeType="1"/>
          </p:cNvSpPr>
          <p:nvPr/>
        </p:nvSpPr>
        <p:spPr bwMode="auto">
          <a:xfrm>
            <a:off x="3156122" y="19812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 name="Line 14"/>
          <p:cNvSpPr>
            <a:spLocks noChangeShapeType="1"/>
          </p:cNvSpPr>
          <p:nvPr/>
        </p:nvSpPr>
        <p:spPr bwMode="auto">
          <a:xfrm flipH="1">
            <a:off x="1327322" y="2667000"/>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 name="Line 15"/>
          <p:cNvSpPr>
            <a:spLocks noChangeShapeType="1"/>
          </p:cNvSpPr>
          <p:nvPr/>
        </p:nvSpPr>
        <p:spPr bwMode="auto">
          <a:xfrm>
            <a:off x="2241722" y="2667000"/>
            <a:ext cx="0" cy="236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6" name="Rectangle 16"/>
          <p:cNvSpPr>
            <a:spLocks noChangeArrowheads="1"/>
          </p:cNvSpPr>
          <p:nvPr/>
        </p:nvSpPr>
        <p:spPr bwMode="auto">
          <a:xfrm>
            <a:off x="717722" y="5029200"/>
            <a:ext cx="2895600" cy="762000"/>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chemeClr val="bg1"/>
                </a:solidFill>
              </a:rPr>
              <a:t>ARRAIGNMENT</a:t>
            </a:r>
          </a:p>
          <a:p>
            <a:pPr algn="ctr"/>
            <a:r>
              <a:rPr lang="en-US" b="1" dirty="0">
                <a:solidFill>
                  <a:schemeClr val="bg1"/>
                </a:solidFill>
              </a:rPr>
              <a:t>OUT OF JAIL</a:t>
            </a:r>
          </a:p>
        </p:txBody>
      </p:sp>
      <p:sp>
        <p:nvSpPr>
          <p:cNvPr id="4107" name="Rectangle 17"/>
          <p:cNvSpPr>
            <a:spLocks noChangeArrowheads="1"/>
          </p:cNvSpPr>
          <p:nvPr/>
        </p:nvSpPr>
        <p:spPr bwMode="auto">
          <a:xfrm>
            <a:off x="5173835" y="2286000"/>
            <a:ext cx="4002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30000"/>
              </a:spcBef>
            </a:pPr>
            <a:r>
              <a:rPr lang="en-US" u="sng" dirty="0"/>
              <a:t>POST BOND</a:t>
            </a:r>
            <a:r>
              <a:rPr lang="en-US" dirty="0"/>
              <a:t>      </a:t>
            </a:r>
            <a:r>
              <a:rPr lang="en-US" u="sng" dirty="0"/>
              <a:t>NOT POST BOND</a:t>
            </a:r>
          </a:p>
        </p:txBody>
      </p:sp>
      <p:sp>
        <p:nvSpPr>
          <p:cNvPr id="4108" name="Line 18"/>
          <p:cNvSpPr>
            <a:spLocks noChangeShapeType="1"/>
          </p:cNvSpPr>
          <p:nvPr/>
        </p:nvSpPr>
        <p:spPr bwMode="auto">
          <a:xfrm flipH="1">
            <a:off x="5975522" y="1676400"/>
            <a:ext cx="990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9" name="Line 19"/>
          <p:cNvSpPr>
            <a:spLocks noChangeShapeType="1"/>
          </p:cNvSpPr>
          <p:nvPr/>
        </p:nvSpPr>
        <p:spPr bwMode="auto">
          <a:xfrm>
            <a:off x="7270922" y="1676400"/>
            <a:ext cx="609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0" name="Line 22"/>
          <p:cNvSpPr>
            <a:spLocks noChangeShapeType="1"/>
          </p:cNvSpPr>
          <p:nvPr/>
        </p:nvSpPr>
        <p:spPr bwMode="auto">
          <a:xfrm>
            <a:off x="5518322" y="25908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1" name="Rectangle 24"/>
          <p:cNvSpPr>
            <a:spLocks noChangeArrowheads="1"/>
          </p:cNvSpPr>
          <p:nvPr/>
        </p:nvSpPr>
        <p:spPr bwMode="auto">
          <a:xfrm>
            <a:off x="6356522" y="2819400"/>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u="sng" dirty="0"/>
              <a:t>INITIAL APPEARANCE</a:t>
            </a:r>
          </a:p>
          <a:p>
            <a:pPr algn="ctr"/>
            <a:r>
              <a:rPr lang="en-US" u="sng" dirty="0"/>
              <a:t>(IN JAIL)</a:t>
            </a:r>
          </a:p>
        </p:txBody>
      </p:sp>
      <p:sp>
        <p:nvSpPr>
          <p:cNvPr id="4112" name="Line 25"/>
          <p:cNvSpPr>
            <a:spLocks noChangeShapeType="1"/>
          </p:cNvSpPr>
          <p:nvPr/>
        </p:nvSpPr>
        <p:spPr bwMode="auto">
          <a:xfrm>
            <a:off x="7861987" y="2590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3" name="Rectangle 26"/>
          <p:cNvSpPr>
            <a:spLocks noChangeArrowheads="1"/>
          </p:cNvSpPr>
          <p:nvPr/>
        </p:nvSpPr>
        <p:spPr bwMode="auto">
          <a:xfrm>
            <a:off x="6100935" y="3886200"/>
            <a:ext cx="3155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u="sng" dirty="0"/>
              <a:t>POST BOND</a:t>
            </a:r>
            <a:r>
              <a:rPr lang="en-US" dirty="0"/>
              <a:t>    </a:t>
            </a:r>
            <a:r>
              <a:rPr lang="en-US" u="sng" dirty="0"/>
              <a:t>NOT POST</a:t>
            </a:r>
            <a:r>
              <a:rPr lang="en-US" dirty="0"/>
              <a:t> </a:t>
            </a:r>
          </a:p>
          <a:p>
            <a:r>
              <a:rPr lang="en-US" dirty="0"/>
              <a:t>                         </a:t>
            </a:r>
            <a:r>
              <a:rPr lang="en-US" u="sng" dirty="0"/>
              <a:t>BOND</a:t>
            </a:r>
          </a:p>
        </p:txBody>
      </p:sp>
      <p:sp>
        <p:nvSpPr>
          <p:cNvPr id="4114" name="Line 27"/>
          <p:cNvSpPr>
            <a:spLocks noChangeShapeType="1"/>
          </p:cNvSpPr>
          <p:nvPr/>
        </p:nvSpPr>
        <p:spPr bwMode="auto">
          <a:xfrm flipH="1">
            <a:off x="7118522" y="3352800"/>
            <a:ext cx="381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5" name="Line 28"/>
          <p:cNvSpPr>
            <a:spLocks noChangeShapeType="1"/>
          </p:cNvSpPr>
          <p:nvPr/>
        </p:nvSpPr>
        <p:spPr bwMode="auto">
          <a:xfrm>
            <a:off x="8032922" y="3352800"/>
            <a:ext cx="4572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6" name="Rectangle 32"/>
          <p:cNvSpPr>
            <a:spLocks noChangeArrowheads="1"/>
          </p:cNvSpPr>
          <p:nvPr/>
        </p:nvSpPr>
        <p:spPr bwMode="auto">
          <a:xfrm>
            <a:off x="5975522" y="5029200"/>
            <a:ext cx="2743200" cy="762000"/>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chemeClr val="bg1"/>
                </a:solidFill>
              </a:rPr>
              <a:t>ARRAIGNMENT </a:t>
            </a:r>
          </a:p>
          <a:p>
            <a:pPr algn="ctr"/>
            <a:r>
              <a:rPr lang="en-US" b="1" dirty="0">
                <a:solidFill>
                  <a:schemeClr val="bg1"/>
                </a:solidFill>
              </a:rPr>
              <a:t>IN JAIL</a:t>
            </a:r>
          </a:p>
        </p:txBody>
      </p:sp>
      <p:sp>
        <p:nvSpPr>
          <p:cNvPr id="4117" name="Line 37"/>
          <p:cNvSpPr>
            <a:spLocks noChangeShapeType="1"/>
          </p:cNvSpPr>
          <p:nvPr/>
        </p:nvSpPr>
        <p:spPr bwMode="auto">
          <a:xfrm flipH="1">
            <a:off x="7499522" y="4495800"/>
            <a:ext cx="838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8" name="Line 41"/>
          <p:cNvSpPr>
            <a:spLocks noChangeShapeType="1"/>
          </p:cNvSpPr>
          <p:nvPr/>
        </p:nvSpPr>
        <p:spPr bwMode="auto">
          <a:xfrm flipH="1">
            <a:off x="2241722" y="4114800"/>
            <a:ext cx="388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Footer Placeholder 1"/>
          <p:cNvSpPr>
            <a:spLocks noGrp="1"/>
          </p:cNvSpPr>
          <p:nvPr>
            <p:ph type="ftr" sz="quarter" idx="11"/>
          </p:nvPr>
        </p:nvSpPr>
        <p:spPr/>
        <p:txBody>
          <a:bodyPr/>
          <a:lstStyle/>
          <a:p>
            <a:r>
              <a:rPr lang="en-US"/>
              <a:t>www.interpreter-training.com</a:t>
            </a:r>
          </a:p>
        </p:txBody>
      </p:sp>
    </p:spTree>
    <p:extLst>
      <p:ext uri="{BB962C8B-B14F-4D97-AF65-F5344CB8AC3E}">
        <p14:creationId xmlns:p14="http://schemas.microsoft.com/office/powerpoint/2010/main" val="376404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1000"/>
                                        <p:tgtEl>
                                          <p:spTgt spid="4100"/>
                                        </p:tgtEl>
                                      </p:cBhvr>
                                    </p:animEffect>
                                    <p:anim calcmode="lin" valueType="num">
                                      <p:cBhvr>
                                        <p:cTn id="20" dur="1000" fill="hold"/>
                                        <p:tgtEl>
                                          <p:spTgt spid="4100"/>
                                        </p:tgtEl>
                                        <p:attrNameLst>
                                          <p:attrName>ppt_x</p:attrName>
                                        </p:attrNameLst>
                                      </p:cBhvr>
                                      <p:tavLst>
                                        <p:tav tm="0">
                                          <p:val>
                                            <p:strVal val="#ppt_x"/>
                                          </p:val>
                                        </p:tav>
                                        <p:tav tm="100000">
                                          <p:val>
                                            <p:strVal val="#ppt_x"/>
                                          </p:val>
                                        </p:tav>
                                      </p:tavLst>
                                    </p:anim>
                                    <p:anim calcmode="lin" valueType="num">
                                      <p:cBhvr>
                                        <p:cTn id="21"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101"/>
                                        </p:tgtEl>
                                        <p:attrNameLst>
                                          <p:attrName>style.visibility</p:attrName>
                                        </p:attrNameLst>
                                      </p:cBhvr>
                                      <p:to>
                                        <p:strVal val="visible"/>
                                      </p:to>
                                    </p:set>
                                    <p:animEffect transition="in" filter="fade">
                                      <p:cBhvr>
                                        <p:cTn id="26" dur="1000"/>
                                        <p:tgtEl>
                                          <p:spTgt spid="4101"/>
                                        </p:tgtEl>
                                      </p:cBhvr>
                                    </p:animEffect>
                                    <p:anim calcmode="lin" valueType="num">
                                      <p:cBhvr>
                                        <p:cTn id="27" dur="1000" fill="hold"/>
                                        <p:tgtEl>
                                          <p:spTgt spid="4101"/>
                                        </p:tgtEl>
                                        <p:attrNameLst>
                                          <p:attrName>ppt_x</p:attrName>
                                        </p:attrNameLst>
                                      </p:cBhvr>
                                      <p:tavLst>
                                        <p:tav tm="0">
                                          <p:val>
                                            <p:strVal val="#ppt_x"/>
                                          </p:val>
                                        </p:tav>
                                        <p:tav tm="100000">
                                          <p:val>
                                            <p:strVal val="#ppt_x"/>
                                          </p:val>
                                        </p:tav>
                                      </p:tavLst>
                                    </p:anim>
                                    <p:anim calcmode="lin" valueType="num">
                                      <p:cBhvr>
                                        <p:cTn id="28"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107"/>
                                        </p:tgtEl>
                                        <p:attrNameLst>
                                          <p:attrName>style.visibility</p:attrName>
                                        </p:attrNameLst>
                                      </p:cBhvr>
                                      <p:to>
                                        <p:strVal val="visible"/>
                                      </p:to>
                                    </p:set>
                                    <p:animEffect transition="in" filter="fade">
                                      <p:cBhvr>
                                        <p:cTn id="33" dur="1000"/>
                                        <p:tgtEl>
                                          <p:spTgt spid="4107"/>
                                        </p:tgtEl>
                                      </p:cBhvr>
                                    </p:animEffect>
                                    <p:anim calcmode="lin" valueType="num">
                                      <p:cBhvr>
                                        <p:cTn id="34" dur="1000" fill="hold"/>
                                        <p:tgtEl>
                                          <p:spTgt spid="4107"/>
                                        </p:tgtEl>
                                        <p:attrNameLst>
                                          <p:attrName>ppt_x</p:attrName>
                                        </p:attrNameLst>
                                      </p:cBhvr>
                                      <p:tavLst>
                                        <p:tav tm="0">
                                          <p:val>
                                            <p:strVal val="#ppt_x"/>
                                          </p:val>
                                        </p:tav>
                                        <p:tav tm="100000">
                                          <p:val>
                                            <p:strVal val="#ppt_x"/>
                                          </p:val>
                                        </p:tav>
                                      </p:tavLst>
                                    </p:anim>
                                    <p:anim calcmode="lin" valueType="num">
                                      <p:cBhvr>
                                        <p:cTn id="35" dur="1000" fill="hold"/>
                                        <p:tgtEl>
                                          <p:spTgt spid="410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111"/>
                                        </p:tgtEl>
                                        <p:attrNameLst>
                                          <p:attrName>style.visibility</p:attrName>
                                        </p:attrNameLst>
                                      </p:cBhvr>
                                      <p:to>
                                        <p:strVal val="visible"/>
                                      </p:to>
                                    </p:set>
                                    <p:animEffect transition="in" filter="fade">
                                      <p:cBhvr>
                                        <p:cTn id="40" dur="1000"/>
                                        <p:tgtEl>
                                          <p:spTgt spid="4111"/>
                                        </p:tgtEl>
                                      </p:cBhvr>
                                    </p:animEffect>
                                    <p:anim calcmode="lin" valueType="num">
                                      <p:cBhvr>
                                        <p:cTn id="41" dur="1000" fill="hold"/>
                                        <p:tgtEl>
                                          <p:spTgt spid="4111"/>
                                        </p:tgtEl>
                                        <p:attrNameLst>
                                          <p:attrName>ppt_x</p:attrName>
                                        </p:attrNameLst>
                                      </p:cBhvr>
                                      <p:tavLst>
                                        <p:tav tm="0">
                                          <p:val>
                                            <p:strVal val="#ppt_x"/>
                                          </p:val>
                                        </p:tav>
                                        <p:tav tm="100000">
                                          <p:val>
                                            <p:strVal val="#ppt_x"/>
                                          </p:val>
                                        </p:tav>
                                      </p:tavLst>
                                    </p:anim>
                                    <p:anim calcmode="lin" valueType="num">
                                      <p:cBhvr>
                                        <p:cTn id="42" dur="1000" fill="hold"/>
                                        <p:tgtEl>
                                          <p:spTgt spid="41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113"/>
                                        </p:tgtEl>
                                        <p:attrNameLst>
                                          <p:attrName>style.visibility</p:attrName>
                                        </p:attrNameLst>
                                      </p:cBhvr>
                                      <p:to>
                                        <p:strVal val="visible"/>
                                      </p:to>
                                    </p:set>
                                    <p:anim calcmode="lin" valueType="num">
                                      <p:cBhvr additive="base">
                                        <p:cTn id="47" dur="500" fill="hold"/>
                                        <p:tgtEl>
                                          <p:spTgt spid="4113"/>
                                        </p:tgtEl>
                                        <p:attrNameLst>
                                          <p:attrName>ppt_x</p:attrName>
                                        </p:attrNameLst>
                                      </p:cBhvr>
                                      <p:tavLst>
                                        <p:tav tm="0">
                                          <p:val>
                                            <p:strVal val="#ppt_x"/>
                                          </p:val>
                                        </p:tav>
                                        <p:tav tm="100000">
                                          <p:val>
                                            <p:strVal val="#ppt_x"/>
                                          </p:val>
                                        </p:tav>
                                      </p:tavLst>
                                    </p:anim>
                                    <p:anim calcmode="lin" valueType="num">
                                      <p:cBhvr additive="base">
                                        <p:cTn id="48" dur="500" fill="hold"/>
                                        <p:tgtEl>
                                          <p:spTgt spid="41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116"/>
                                        </p:tgtEl>
                                        <p:attrNameLst>
                                          <p:attrName>style.visibility</p:attrName>
                                        </p:attrNameLst>
                                      </p:cBhvr>
                                      <p:to>
                                        <p:strVal val="visible"/>
                                      </p:to>
                                    </p:set>
                                    <p:animEffect transition="in" filter="fade">
                                      <p:cBhvr>
                                        <p:cTn id="53" dur="1000"/>
                                        <p:tgtEl>
                                          <p:spTgt spid="4116"/>
                                        </p:tgtEl>
                                      </p:cBhvr>
                                    </p:animEffect>
                                    <p:anim calcmode="lin" valueType="num">
                                      <p:cBhvr>
                                        <p:cTn id="54" dur="1000" fill="hold"/>
                                        <p:tgtEl>
                                          <p:spTgt spid="4116"/>
                                        </p:tgtEl>
                                        <p:attrNameLst>
                                          <p:attrName>ppt_x</p:attrName>
                                        </p:attrNameLst>
                                      </p:cBhvr>
                                      <p:tavLst>
                                        <p:tav tm="0">
                                          <p:val>
                                            <p:strVal val="#ppt_x"/>
                                          </p:val>
                                        </p:tav>
                                        <p:tav tm="100000">
                                          <p:val>
                                            <p:strVal val="#ppt_x"/>
                                          </p:val>
                                        </p:tav>
                                      </p:tavLst>
                                    </p:anim>
                                    <p:anim calcmode="lin" valueType="num">
                                      <p:cBhvr>
                                        <p:cTn id="55" dur="1000" fill="hold"/>
                                        <p:tgtEl>
                                          <p:spTgt spid="4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p:bldP spid="4100" grpId="0"/>
      <p:bldP spid="4101" grpId="0"/>
      <p:bldP spid="4106" grpId="0" animBg="1"/>
      <p:bldP spid="4107" grpId="0"/>
      <p:bldP spid="4111" grpId="0"/>
      <p:bldP spid="4113" grpId="0"/>
      <p:bldP spid="411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endParaRPr lang="en-US"/>
          </a:p>
        </p:txBody>
      </p:sp>
      <p:sp>
        <p:nvSpPr>
          <p:cNvPr id="8198" name="Rectangle 6"/>
          <p:cNvSpPr>
            <a:spLocks noGrp="1" noChangeArrowheads="1"/>
          </p:cNvSpPr>
          <p:nvPr>
            <p:ph type="title"/>
          </p:nvPr>
        </p:nvSpPr>
        <p:spPr>
          <a:xfrm>
            <a:off x="0" y="457200"/>
            <a:ext cx="6934200" cy="1143000"/>
          </a:xfrm>
        </p:spPr>
        <p:txBody>
          <a:bodyPr>
            <a:noAutofit/>
          </a:bodyPr>
          <a:lstStyle/>
          <a:p>
            <a:pPr eaLnBrk="1" hangingPunct="1"/>
            <a:r>
              <a:rPr lang="en-US" sz="5400" b="1" dirty="0"/>
              <a:t>Agustin’s Golden Rule </a:t>
            </a:r>
            <a:br>
              <a:rPr lang="en-US" sz="4800" b="1" dirty="0"/>
            </a:br>
            <a:endParaRPr lang="en-US" sz="4800" b="1" dirty="0"/>
          </a:p>
        </p:txBody>
      </p:sp>
      <p:sp>
        <p:nvSpPr>
          <p:cNvPr id="8199" name="Rectangle 7"/>
          <p:cNvSpPr>
            <a:spLocks noGrp="1" noChangeArrowheads="1"/>
          </p:cNvSpPr>
          <p:nvPr>
            <p:ph type="body" idx="1"/>
          </p:nvPr>
        </p:nvSpPr>
        <p:spPr>
          <a:xfrm>
            <a:off x="533400" y="1600200"/>
            <a:ext cx="7086600" cy="1143000"/>
          </a:xfrm>
        </p:spPr>
        <p:txBody>
          <a:bodyPr>
            <a:normAutofit fontScale="92500"/>
          </a:bodyPr>
          <a:lstStyle/>
          <a:p>
            <a:pPr eaLnBrk="1" hangingPunct="1"/>
            <a:r>
              <a:rPr lang="en-US" sz="4200" dirty="0"/>
              <a:t>Did you hear what you just said?</a:t>
            </a:r>
          </a:p>
          <a:p>
            <a:pPr eaLnBrk="1" hangingPunct="1"/>
            <a:endParaRPr lang="en-US" dirty="0"/>
          </a:p>
        </p:txBody>
      </p:sp>
      <p:pic>
        <p:nvPicPr>
          <p:cNvPr id="8200" name="Picture 8" descr="C:\Program Files\Microsoft Office\Clipart\Pub60Cor\BD19986_.WMF"/>
          <p:cNvPicPr>
            <a:picLocks noChangeAspect="1" noChangeArrowheads="1"/>
          </p:cNvPicPr>
          <p:nvPr/>
        </p:nvPicPr>
        <p:blipFill>
          <a:blip r:embed="rId3" cstate="print"/>
          <a:srcRect/>
          <a:stretch>
            <a:fillRect/>
          </a:stretch>
        </p:blipFill>
        <p:spPr bwMode="auto">
          <a:xfrm>
            <a:off x="3429000" y="2971800"/>
            <a:ext cx="1773238" cy="262096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t>www.interpreter-training.com</a:t>
            </a:r>
          </a:p>
        </p:txBody>
      </p:sp>
    </p:spTree>
    <p:extLst>
      <p:ext uri="{BB962C8B-B14F-4D97-AF65-F5344CB8AC3E}">
        <p14:creationId xmlns:p14="http://schemas.microsoft.com/office/powerpoint/2010/main" val="2418826954"/>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checkerboard(across)">
                                      <p:cBhvr>
                                        <p:cTn id="7" dur="500"/>
                                        <p:tgtEl>
                                          <p:spTgt spid="81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199">
                                            <p:txEl>
                                              <p:pRg st="0" end="0"/>
                                            </p:txEl>
                                          </p:spTgt>
                                        </p:tgtEl>
                                        <p:attrNameLst>
                                          <p:attrName>style.visibility</p:attrName>
                                        </p:attrNameLst>
                                      </p:cBhvr>
                                      <p:to>
                                        <p:strVal val="visible"/>
                                      </p:to>
                                    </p:set>
                                    <p:anim calcmode="lin" valueType="num">
                                      <p:cBhvr additive="base">
                                        <p:cTn id="12" dur="500" fill="hold"/>
                                        <p:tgtEl>
                                          <p:spTgt spid="819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1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8200"/>
                                        </p:tgtEl>
                                        <p:attrNameLst>
                                          <p:attrName>style.visibility</p:attrName>
                                        </p:attrNameLst>
                                      </p:cBhvr>
                                      <p:to>
                                        <p:strVal val="visible"/>
                                      </p:to>
                                    </p:set>
                                    <p:anim calcmode="lin" valueType="num">
                                      <p:cBhvr additive="base">
                                        <p:cTn id="18" dur="500" fill="hold"/>
                                        <p:tgtEl>
                                          <p:spTgt spid="8200"/>
                                        </p:tgtEl>
                                        <p:attrNameLst>
                                          <p:attrName>ppt_x</p:attrName>
                                        </p:attrNameLst>
                                      </p:cBhvr>
                                      <p:tavLst>
                                        <p:tav tm="0">
                                          <p:val>
                                            <p:strVal val="0-#ppt_w/2"/>
                                          </p:val>
                                        </p:tav>
                                        <p:tav tm="100000">
                                          <p:val>
                                            <p:strVal val="#ppt_x"/>
                                          </p:val>
                                        </p:tav>
                                      </p:tavLst>
                                    </p:anim>
                                    <p:anim calcmode="lin" valueType="num">
                                      <p:cBhvr additive="base">
                                        <p:cTn id="19" dur="500" fill="hold"/>
                                        <p:tgtEl>
                                          <p:spTgt spid="8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P spid="819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lumMod val="95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15"/>
          <p:cNvSpPr>
            <a:spLocks noChangeArrowheads="1"/>
          </p:cNvSpPr>
          <p:nvPr/>
        </p:nvSpPr>
        <p:spPr bwMode="auto">
          <a:xfrm>
            <a:off x="457200" y="304800"/>
            <a:ext cx="2819400" cy="762000"/>
          </a:xfrm>
          <a:prstGeom prst="rect">
            <a:avLst/>
          </a:prstGeom>
          <a:solidFill>
            <a:schemeClr val="accent1"/>
          </a:solidFill>
          <a:ln w="9525">
            <a:solidFill>
              <a:schemeClr val="tx1"/>
            </a:solidFill>
            <a:miter lim="800000"/>
            <a:headEnd/>
            <a:tailEnd/>
          </a:ln>
        </p:spPr>
        <p:txBody>
          <a:bodyPr wrap="none" lIns="91429" tIns="45714" rIns="91429" bIns="45714" anchor="ctr"/>
          <a:lstStyle/>
          <a:p>
            <a:pPr algn="ctr" eaLnBrk="1" hangingPunct="1"/>
            <a:r>
              <a:rPr lang="en-US" sz="2400" b="1" dirty="0">
                <a:solidFill>
                  <a:schemeClr val="bg1"/>
                </a:solidFill>
                <a:latin typeface="Arial" charset="0"/>
              </a:rPr>
              <a:t>ARRAIGNMENT</a:t>
            </a:r>
          </a:p>
          <a:p>
            <a:pPr algn="ctr" eaLnBrk="1" hangingPunct="1"/>
            <a:r>
              <a:rPr lang="en-US" sz="2400" b="1" dirty="0">
                <a:solidFill>
                  <a:schemeClr val="bg1"/>
                </a:solidFill>
                <a:latin typeface="Arial" charset="0"/>
              </a:rPr>
              <a:t>(OUT OF JAIL)</a:t>
            </a:r>
          </a:p>
        </p:txBody>
      </p:sp>
      <p:sp>
        <p:nvSpPr>
          <p:cNvPr id="5123" name="Rectangle 31"/>
          <p:cNvSpPr>
            <a:spLocks noChangeArrowheads="1"/>
          </p:cNvSpPr>
          <p:nvPr/>
        </p:nvSpPr>
        <p:spPr bwMode="auto">
          <a:xfrm>
            <a:off x="5029200" y="381000"/>
            <a:ext cx="3352800" cy="762000"/>
          </a:xfrm>
          <a:prstGeom prst="rect">
            <a:avLst/>
          </a:prstGeom>
          <a:solidFill>
            <a:schemeClr val="accent1"/>
          </a:solidFill>
          <a:ln w="9525">
            <a:solidFill>
              <a:schemeClr val="tx1"/>
            </a:solidFill>
            <a:miter lim="800000"/>
            <a:headEnd/>
            <a:tailEnd/>
          </a:ln>
        </p:spPr>
        <p:txBody>
          <a:bodyPr wrap="none" lIns="91429" tIns="45714" rIns="91429" bIns="45714" anchor="ctr"/>
          <a:lstStyle/>
          <a:p>
            <a:pPr algn="ctr" eaLnBrk="1" hangingPunct="1"/>
            <a:r>
              <a:rPr lang="en-US" sz="2400" b="1" dirty="0">
                <a:solidFill>
                  <a:schemeClr val="bg1"/>
                </a:solidFill>
                <a:latin typeface="Arial" charset="0"/>
              </a:rPr>
              <a:t>ARRAIGNMENT</a:t>
            </a:r>
          </a:p>
          <a:p>
            <a:pPr algn="ctr" eaLnBrk="1" hangingPunct="1"/>
            <a:r>
              <a:rPr lang="en-US" sz="2400" b="1" dirty="0">
                <a:solidFill>
                  <a:schemeClr val="bg1"/>
                </a:solidFill>
                <a:latin typeface="Arial" charset="0"/>
              </a:rPr>
              <a:t>(IN JAIL)</a:t>
            </a:r>
          </a:p>
        </p:txBody>
      </p:sp>
      <p:sp>
        <p:nvSpPr>
          <p:cNvPr id="5124" name="Rectangle 36"/>
          <p:cNvSpPr>
            <a:spLocks noChangeArrowheads="1"/>
          </p:cNvSpPr>
          <p:nvPr/>
        </p:nvSpPr>
        <p:spPr bwMode="auto">
          <a:xfrm>
            <a:off x="0" y="1219200"/>
            <a:ext cx="847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u="sng" dirty="0">
                <a:latin typeface="Arial" charset="0"/>
              </a:rPr>
              <a:t>G/NC</a:t>
            </a:r>
          </a:p>
          <a:p>
            <a:pPr eaLnBrk="1" hangingPunct="1"/>
            <a:r>
              <a:rPr lang="en-US" u="sng" dirty="0">
                <a:latin typeface="Arial" charset="0"/>
              </a:rPr>
              <a:t>PLEA</a:t>
            </a:r>
          </a:p>
        </p:txBody>
      </p:sp>
      <p:sp>
        <p:nvSpPr>
          <p:cNvPr id="5125" name="Rectangle 37"/>
          <p:cNvSpPr>
            <a:spLocks noChangeArrowheads="1"/>
          </p:cNvSpPr>
          <p:nvPr/>
        </p:nvSpPr>
        <p:spPr bwMode="auto">
          <a:xfrm>
            <a:off x="1524000" y="1295400"/>
            <a:ext cx="9382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u="sng" dirty="0">
                <a:latin typeface="Arial" charset="0"/>
              </a:rPr>
              <a:t>NOT G</a:t>
            </a:r>
          </a:p>
          <a:p>
            <a:pPr eaLnBrk="1" hangingPunct="1"/>
            <a:r>
              <a:rPr lang="en-US" u="sng" dirty="0">
                <a:latin typeface="Arial" charset="0"/>
              </a:rPr>
              <a:t>PLEA</a:t>
            </a:r>
          </a:p>
        </p:txBody>
      </p:sp>
      <p:sp>
        <p:nvSpPr>
          <p:cNvPr id="5126" name="Rectangle 38"/>
          <p:cNvSpPr>
            <a:spLocks noChangeArrowheads="1"/>
          </p:cNvSpPr>
          <p:nvPr/>
        </p:nvSpPr>
        <p:spPr bwMode="auto">
          <a:xfrm>
            <a:off x="2895600" y="1295400"/>
            <a:ext cx="1301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30000"/>
              </a:spcBef>
            </a:pPr>
            <a:r>
              <a:rPr lang="en-US" u="sng" dirty="0">
                <a:latin typeface="Arial" charset="0"/>
              </a:rPr>
              <a:t>NO SHOW</a:t>
            </a:r>
          </a:p>
        </p:txBody>
      </p:sp>
      <p:sp>
        <p:nvSpPr>
          <p:cNvPr id="5127" name="Rectangle 39"/>
          <p:cNvSpPr>
            <a:spLocks noChangeArrowheads="1"/>
          </p:cNvSpPr>
          <p:nvPr/>
        </p:nvSpPr>
        <p:spPr bwMode="auto">
          <a:xfrm>
            <a:off x="2895600" y="1905000"/>
            <a:ext cx="1295400" cy="381000"/>
          </a:xfrm>
          <a:prstGeom prst="rect">
            <a:avLst/>
          </a:prstGeom>
          <a:solidFill>
            <a:schemeClr val="accent1"/>
          </a:solidFill>
          <a:ln w="12700">
            <a:solidFill>
              <a:schemeClr val="tx1"/>
            </a:solidFill>
            <a:prstDash val="lgDash"/>
            <a:miter lim="800000"/>
            <a:headEnd/>
            <a:tailEnd/>
          </a:ln>
        </p:spPr>
        <p:txBody>
          <a:bodyPr wrap="none" anchor="ctr"/>
          <a:lstStyle/>
          <a:p>
            <a:pPr algn="ctr" eaLnBrk="1" hangingPunct="1"/>
            <a:r>
              <a:rPr lang="en-US" dirty="0">
                <a:solidFill>
                  <a:schemeClr val="bg1"/>
                </a:solidFill>
                <a:latin typeface="Arial" charset="0"/>
              </a:rPr>
              <a:t>WARRANT</a:t>
            </a:r>
          </a:p>
        </p:txBody>
      </p:sp>
      <p:sp>
        <p:nvSpPr>
          <p:cNvPr id="5128" name="Oval 43"/>
          <p:cNvSpPr>
            <a:spLocks noChangeArrowheads="1"/>
          </p:cNvSpPr>
          <p:nvPr/>
        </p:nvSpPr>
        <p:spPr bwMode="auto">
          <a:xfrm>
            <a:off x="4724400" y="1752600"/>
            <a:ext cx="990600" cy="6096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1600" dirty="0">
                <a:solidFill>
                  <a:schemeClr val="bg1"/>
                </a:solidFill>
                <a:latin typeface="Arial" charset="0"/>
              </a:rPr>
              <a:t>ARREST</a:t>
            </a:r>
          </a:p>
        </p:txBody>
      </p:sp>
      <p:sp>
        <p:nvSpPr>
          <p:cNvPr id="5129" name="Rectangle 45"/>
          <p:cNvSpPr>
            <a:spLocks noChangeArrowheads="1"/>
          </p:cNvSpPr>
          <p:nvPr/>
        </p:nvSpPr>
        <p:spPr bwMode="auto">
          <a:xfrm>
            <a:off x="8077200" y="3505200"/>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u="sng" dirty="0">
                <a:latin typeface="Arial" charset="0"/>
              </a:rPr>
              <a:t>G/NC</a:t>
            </a:r>
          </a:p>
          <a:p>
            <a:pPr eaLnBrk="1" hangingPunct="1"/>
            <a:r>
              <a:rPr lang="en-US" u="sng" dirty="0">
                <a:latin typeface="Arial" charset="0"/>
              </a:rPr>
              <a:t>PLEA</a:t>
            </a:r>
          </a:p>
        </p:txBody>
      </p:sp>
      <p:sp>
        <p:nvSpPr>
          <p:cNvPr id="5130" name="Rectangle 46"/>
          <p:cNvSpPr>
            <a:spLocks noChangeArrowheads="1"/>
          </p:cNvSpPr>
          <p:nvPr/>
        </p:nvSpPr>
        <p:spPr bwMode="auto">
          <a:xfrm>
            <a:off x="6705600" y="350520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u="sng" dirty="0">
                <a:latin typeface="Arial" charset="0"/>
              </a:rPr>
              <a:t>NOT G</a:t>
            </a:r>
          </a:p>
          <a:p>
            <a:pPr eaLnBrk="1" hangingPunct="1"/>
            <a:r>
              <a:rPr lang="en-US" u="sng" dirty="0">
                <a:latin typeface="Arial" charset="0"/>
              </a:rPr>
              <a:t>PLEA</a:t>
            </a:r>
          </a:p>
        </p:txBody>
      </p:sp>
      <p:sp>
        <p:nvSpPr>
          <p:cNvPr id="5131" name="Rectangle 48"/>
          <p:cNvSpPr>
            <a:spLocks noChangeArrowheads="1"/>
          </p:cNvSpPr>
          <p:nvPr/>
        </p:nvSpPr>
        <p:spPr bwMode="auto">
          <a:xfrm>
            <a:off x="0" y="2362200"/>
            <a:ext cx="1428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30000"/>
              </a:spcBef>
            </a:pPr>
            <a:r>
              <a:rPr lang="en-US" b="1" u="sng" dirty="0">
                <a:latin typeface="Arial" charset="0"/>
              </a:rPr>
              <a:t>SENTENCE</a:t>
            </a:r>
          </a:p>
        </p:txBody>
      </p:sp>
      <p:sp>
        <p:nvSpPr>
          <p:cNvPr id="5132" name="Rectangle 49"/>
          <p:cNvSpPr>
            <a:spLocks noChangeArrowheads="1"/>
          </p:cNvSpPr>
          <p:nvPr/>
        </p:nvSpPr>
        <p:spPr bwMode="auto">
          <a:xfrm>
            <a:off x="2971800" y="3810000"/>
            <a:ext cx="3124200" cy="685800"/>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dirty="0">
              <a:latin typeface="Arial" charset="0"/>
            </a:endParaRPr>
          </a:p>
          <a:p>
            <a:pPr algn="ctr" eaLnBrk="1" hangingPunct="1"/>
            <a:r>
              <a:rPr lang="en-US" dirty="0">
                <a:solidFill>
                  <a:schemeClr val="bg1"/>
                </a:solidFill>
                <a:latin typeface="Arial" charset="0"/>
              </a:rPr>
              <a:t>PRE-TRIAL MOTIONS</a:t>
            </a:r>
          </a:p>
          <a:p>
            <a:pPr algn="ctr" eaLnBrk="1" hangingPunct="1"/>
            <a:r>
              <a:rPr lang="en-US" dirty="0">
                <a:solidFill>
                  <a:schemeClr val="bg1"/>
                </a:solidFill>
                <a:latin typeface="Arial" charset="0"/>
              </a:rPr>
              <a:t>SUPPRESSION, BOND, ETC.</a:t>
            </a:r>
          </a:p>
          <a:p>
            <a:pPr algn="ctr" eaLnBrk="1" hangingPunct="1"/>
            <a:endParaRPr lang="en-US" dirty="0">
              <a:solidFill>
                <a:schemeClr val="bg1"/>
              </a:solidFill>
              <a:latin typeface="Arial" charset="0"/>
            </a:endParaRPr>
          </a:p>
        </p:txBody>
      </p:sp>
      <p:sp>
        <p:nvSpPr>
          <p:cNvPr id="5133" name="Rectangle 50"/>
          <p:cNvSpPr>
            <a:spLocks noChangeArrowheads="1"/>
          </p:cNvSpPr>
          <p:nvPr/>
        </p:nvSpPr>
        <p:spPr bwMode="auto">
          <a:xfrm>
            <a:off x="2590800" y="5486400"/>
            <a:ext cx="3657600" cy="9144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b="1" dirty="0">
                <a:solidFill>
                  <a:schemeClr val="bg1"/>
                </a:solidFill>
                <a:latin typeface="Arial" charset="0"/>
              </a:rPr>
              <a:t>PRE-TRIAL </a:t>
            </a:r>
          </a:p>
          <a:p>
            <a:pPr algn="ctr" eaLnBrk="1" hangingPunct="1"/>
            <a:r>
              <a:rPr lang="en-US" sz="2400" b="1" dirty="0">
                <a:solidFill>
                  <a:schemeClr val="bg1"/>
                </a:solidFill>
                <a:latin typeface="Arial" charset="0"/>
              </a:rPr>
              <a:t>HEARING</a:t>
            </a:r>
          </a:p>
        </p:txBody>
      </p:sp>
      <p:sp>
        <p:nvSpPr>
          <p:cNvPr id="5134" name="Line 55"/>
          <p:cNvSpPr>
            <a:spLocks noChangeShapeType="1"/>
          </p:cNvSpPr>
          <p:nvPr/>
        </p:nvSpPr>
        <p:spPr bwMode="auto">
          <a:xfrm>
            <a:off x="1600200" y="56388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5" name="Line 56"/>
          <p:cNvSpPr>
            <a:spLocks noChangeShapeType="1"/>
          </p:cNvSpPr>
          <p:nvPr/>
        </p:nvSpPr>
        <p:spPr bwMode="auto">
          <a:xfrm flipH="1">
            <a:off x="2286000" y="19050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6" name="Line 57"/>
          <p:cNvSpPr>
            <a:spLocks noChangeShapeType="1"/>
          </p:cNvSpPr>
          <p:nvPr/>
        </p:nvSpPr>
        <p:spPr bwMode="auto">
          <a:xfrm>
            <a:off x="2286000" y="41910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7" name="Line 58"/>
          <p:cNvSpPr>
            <a:spLocks noChangeShapeType="1"/>
          </p:cNvSpPr>
          <p:nvPr/>
        </p:nvSpPr>
        <p:spPr bwMode="auto">
          <a:xfrm>
            <a:off x="7315200" y="4114800"/>
            <a:ext cx="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8" name="Line 59"/>
          <p:cNvSpPr>
            <a:spLocks noChangeShapeType="1"/>
          </p:cNvSpPr>
          <p:nvPr/>
        </p:nvSpPr>
        <p:spPr bwMode="auto">
          <a:xfrm flipH="1">
            <a:off x="6324600" y="57150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9" name="Line 60"/>
          <p:cNvSpPr>
            <a:spLocks noChangeShapeType="1"/>
          </p:cNvSpPr>
          <p:nvPr/>
        </p:nvSpPr>
        <p:spPr bwMode="auto">
          <a:xfrm>
            <a:off x="6858000" y="41148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0" name="Line 61"/>
          <p:cNvSpPr>
            <a:spLocks noChangeShapeType="1"/>
          </p:cNvSpPr>
          <p:nvPr/>
        </p:nvSpPr>
        <p:spPr bwMode="auto">
          <a:xfrm flipH="1">
            <a:off x="6096000" y="41910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1" name="Rectangle 62"/>
          <p:cNvSpPr>
            <a:spLocks noChangeArrowheads="1"/>
          </p:cNvSpPr>
          <p:nvPr/>
        </p:nvSpPr>
        <p:spPr bwMode="auto">
          <a:xfrm>
            <a:off x="7715250" y="4495800"/>
            <a:ext cx="1428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30000"/>
              </a:spcBef>
            </a:pPr>
            <a:r>
              <a:rPr lang="en-US" b="1" u="sng" dirty="0">
                <a:latin typeface="Arial" charset="0"/>
              </a:rPr>
              <a:t>SENTENCE</a:t>
            </a:r>
          </a:p>
        </p:txBody>
      </p:sp>
      <p:sp>
        <p:nvSpPr>
          <p:cNvPr id="5142" name="Line 63"/>
          <p:cNvSpPr>
            <a:spLocks noChangeShapeType="1"/>
          </p:cNvSpPr>
          <p:nvPr/>
        </p:nvSpPr>
        <p:spPr bwMode="auto">
          <a:xfrm>
            <a:off x="8458200" y="4114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3" name="Line 66"/>
          <p:cNvSpPr>
            <a:spLocks noChangeShapeType="1"/>
          </p:cNvSpPr>
          <p:nvPr/>
        </p:nvSpPr>
        <p:spPr bwMode="auto">
          <a:xfrm>
            <a:off x="4343400" y="44958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4" name="Line 70"/>
          <p:cNvSpPr>
            <a:spLocks noChangeShapeType="1"/>
          </p:cNvSpPr>
          <p:nvPr/>
        </p:nvSpPr>
        <p:spPr bwMode="auto">
          <a:xfrm>
            <a:off x="1600200" y="1828800"/>
            <a:ext cx="0" cy="3810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5" name="Line 71"/>
          <p:cNvSpPr>
            <a:spLocks noChangeShapeType="1"/>
          </p:cNvSpPr>
          <p:nvPr/>
        </p:nvSpPr>
        <p:spPr bwMode="auto">
          <a:xfrm>
            <a:off x="7239000" y="1066800"/>
            <a:ext cx="0" cy="2438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6" name="Line 72"/>
          <p:cNvSpPr>
            <a:spLocks noChangeShapeType="1"/>
          </p:cNvSpPr>
          <p:nvPr/>
        </p:nvSpPr>
        <p:spPr bwMode="auto">
          <a:xfrm>
            <a:off x="8382000" y="1066800"/>
            <a:ext cx="0" cy="236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7" name="Line 73"/>
          <p:cNvSpPr>
            <a:spLocks noChangeShapeType="1"/>
          </p:cNvSpPr>
          <p:nvPr/>
        </p:nvSpPr>
        <p:spPr bwMode="auto">
          <a:xfrm>
            <a:off x="457200" y="1828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8" name="Line 74"/>
          <p:cNvSpPr>
            <a:spLocks noChangeShapeType="1"/>
          </p:cNvSpPr>
          <p:nvPr/>
        </p:nvSpPr>
        <p:spPr bwMode="auto">
          <a:xfrm>
            <a:off x="3505200" y="1600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9" name="Line 76"/>
          <p:cNvSpPr>
            <a:spLocks noChangeShapeType="1"/>
          </p:cNvSpPr>
          <p:nvPr/>
        </p:nvSpPr>
        <p:spPr bwMode="auto">
          <a:xfrm>
            <a:off x="4191000" y="20574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50" name="Line 77"/>
          <p:cNvSpPr>
            <a:spLocks noChangeShapeType="1"/>
          </p:cNvSpPr>
          <p:nvPr/>
        </p:nvSpPr>
        <p:spPr bwMode="auto">
          <a:xfrm flipH="1">
            <a:off x="457200" y="1066800"/>
            <a:ext cx="228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51" name="Line 79"/>
          <p:cNvSpPr>
            <a:spLocks noChangeShapeType="1"/>
          </p:cNvSpPr>
          <p:nvPr/>
        </p:nvSpPr>
        <p:spPr bwMode="auto">
          <a:xfrm>
            <a:off x="1905000" y="1066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52" name="Line 80"/>
          <p:cNvSpPr>
            <a:spLocks noChangeShapeType="1"/>
          </p:cNvSpPr>
          <p:nvPr/>
        </p:nvSpPr>
        <p:spPr bwMode="auto">
          <a:xfrm>
            <a:off x="3124200" y="1066800"/>
            <a:ext cx="381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Footer Placeholder 2"/>
          <p:cNvSpPr>
            <a:spLocks noGrp="1"/>
          </p:cNvSpPr>
          <p:nvPr>
            <p:ph type="ftr" sz="quarter" idx="11"/>
          </p:nvPr>
        </p:nvSpPr>
        <p:spPr/>
        <p:txBody>
          <a:bodyPr/>
          <a:lstStyle/>
          <a:p>
            <a:r>
              <a:rPr lang="en-US"/>
              <a:t>www.interpreter-training.com</a:t>
            </a:r>
          </a:p>
        </p:txBody>
      </p:sp>
    </p:spTree>
    <p:extLst>
      <p:ext uri="{BB962C8B-B14F-4D97-AF65-F5344CB8AC3E}">
        <p14:creationId xmlns:p14="http://schemas.microsoft.com/office/powerpoint/2010/main" val="77945630"/>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31"/>
                                        </p:tgtEl>
                                        <p:attrNameLst>
                                          <p:attrName>style.visibility</p:attrName>
                                        </p:attrNameLst>
                                      </p:cBhvr>
                                      <p:to>
                                        <p:strVal val="visible"/>
                                      </p:to>
                                    </p:set>
                                    <p:animEffect transition="in" filter="fade">
                                      <p:cBhvr>
                                        <p:cTn id="17" dur="500"/>
                                        <p:tgtEl>
                                          <p:spTgt spid="51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5"/>
                                        </p:tgtEl>
                                        <p:attrNameLst>
                                          <p:attrName>style.visibility</p:attrName>
                                        </p:attrNameLst>
                                      </p:cBhvr>
                                      <p:to>
                                        <p:strVal val="visible"/>
                                      </p:to>
                                    </p:set>
                                    <p:animEffect transition="in" filter="fade">
                                      <p:cBhvr>
                                        <p:cTn id="22" dur="500"/>
                                        <p:tgtEl>
                                          <p:spTgt spid="51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32"/>
                                        </p:tgtEl>
                                        <p:attrNameLst>
                                          <p:attrName>style.visibility</p:attrName>
                                        </p:attrNameLst>
                                      </p:cBhvr>
                                      <p:to>
                                        <p:strVal val="visible"/>
                                      </p:to>
                                    </p:set>
                                    <p:animEffect transition="in" filter="fade">
                                      <p:cBhvr>
                                        <p:cTn id="27" dur="500"/>
                                        <p:tgtEl>
                                          <p:spTgt spid="51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fade">
                                      <p:cBhvr>
                                        <p:cTn id="32" dur="500"/>
                                        <p:tgtEl>
                                          <p:spTgt spid="513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126"/>
                                        </p:tgtEl>
                                        <p:attrNameLst>
                                          <p:attrName>style.visibility</p:attrName>
                                        </p:attrNameLst>
                                      </p:cBhvr>
                                      <p:to>
                                        <p:strVal val="visible"/>
                                      </p:to>
                                    </p:set>
                                    <p:animEffect transition="in" filter="fade">
                                      <p:cBhvr>
                                        <p:cTn id="37" dur="1000"/>
                                        <p:tgtEl>
                                          <p:spTgt spid="5126"/>
                                        </p:tgtEl>
                                      </p:cBhvr>
                                    </p:animEffect>
                                    <p:anim calcmode="lin" valueType="num">
                                      <p:cBhvr>
                                        <p:cTn id="38" dur="1000" fill="hold"/>
                                        <p:tgtEl>
                                          <p:spTgt spid="5126"/>
                                        </p:tgtEl>
                                        <p:attrNameLst>
                                          <p:attrName>ppt_x</p:attrName>
                                        </p:attrNameLst>
                                      </p:cBhvr>
                                      <p:tavLst>
                                        <p:tav tm="0">
                                          <p:val>
                                            <p:strVal val="#ppt_x"/>
                                          </p:val>
                                        </p:tav>
                                        <p:tav tm="100000">
                                          <p:val>
                                            <p:strVal val="#ppt_x"/>
                                          </p:val>
                                        </p:tav>
                                      </p:tavLst>
                                    </p:anim>
                                    <p:anim calcmode="lin" valueType="num">
                                      <p:cBhvr>
                                        <p:cTn id="39"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127"/>
                                        </p:tgtEl>
                                        <p:attrNameLst>
                                          <p:attrName>style.visibility</p:attrName>
                                        </p:attrNameLst>
                                      </p:cBhvr>
                                      <p:to>
                                        <p:strVal val="visible"/>
                                      </p:to>
                                    </p:set>
                                    <p:animEffect transition="in" filter="fade">
                                      <p:cBhvr>
                                        <p:cTn id="44" dur="1000"/>
                                        <p:tgtEl>
                                          <p:spTgt spid="5127"/>
                                        </p:tgtEl>
                                      </p:cBhvr>
                                    </p:animEffect>
                                    <p:anim calcmode="lin" valueType="num">
                                      <p:cBhvr>
                                        <p:cTn id="45" dur="1000" fill="hold"/>
                                        <p:tgtEl>
                                          <p:spTgt spid="5127"/>
                                        </p:tgtEl>
                                        <p:attrNameLst>
                                          <p:attrName>ppt_x</p:attrName>
                                        </p:attrNameLst>
                                      </p:cBhvr>
                                      <p:tavLst>
                                        <p:tav tm="0">
                                          <p:val>
                                            <p:strVal val="#ppt_x"/>
                                          </p:val>
                                        </p:tav>
                                        <p:tav tm="100000">
                                          <p:val>
                                            <p:strVal val="#ppt_x"/>
                                          </p:val>
                                        </p:tav>
                                      </p:tavLst>
                                    </p:anim>
                                    <p:anim calcmode="lin" valueType="num">
                                      <p:cBhvr>
                                        <p:cTn id="46" dur="1000" fill="hold"/>
                                        <p:tgtEl>
                                          <p:spTgt spid="512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5128"/>
                                        </p:tgtEl>
                                        <p:attrNameLst>
                                          <p:attrName>style.visibility</p:attrName>
                                        </p:attrNameLst>
                                      </p:cBhvr>
                                      <p:to>
                                        <p:strVal val="visible"/>
                                      </p:to>
                                    </p:set>
                                    <p:animEffect transition="in" filter="fade">
                                      <p:cBhvr>
                                        <p:cTn id="51" dur="1000"/>
                                        <p:tgtEl>
                                          <p:spTgt spid="5128"/>
                                        </p:tgtEl>
                                      </p:cBhvr>
                                    </p:animEffect>
                                    <p:anim calcmode="lin" valueType="num">
                                      <p:cBhvr>
                                        <p:cTn id="52" dur="1000" fill="hold"/>
                                        <p:tgtEl>
                                          <p:spTgt spid="5128"/>
                                        </p:tgtEl>
                                        <p:attrNameLst>
                                          <p:attrName>ppt_x</p:attrName>
                                        </p:attrNameLst>
                                      </p:cBhvr>
                                      <p:tavLst>
                                        <p:tav tm="0">
                                          <p:val>
                                            <p:strVal val="#ppt_x"/>
                                          </p:val>
                                        </p:tav>
                                        <p:tav tm="100000">
                                          <p:val>
                                            <p:strVal val="#ppt_x"/>
                                          </p:val>
                                        </p:tav>
                                      </p:tavLst>
                                    </p:anim>
                                    <p:anim calcmode="lin" valueType="num">
                                      <p:cBhvr>
                                        <p:cTn id="53"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5123"/>
                                        </p:tgtEl>
                                        <p:attrNameLst>
                                          <p:attrName>style.visibility</p:attrName>
                                        </p:attrNameLst>
                                      </p:cBhvr>
                                      <p:to>
                                        <p:strVal val="visible"/>
                                      </p:to>
                                    </p:set>
                                    <p:animEffect transition="in" filter="circle(in)">
                                      <p:cBhvr>
                                        <p:cTn id="58" dur="2000"/>
                                        <p:tgtEl>
                                          <p:spTgt spid="5123"/>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5130"/>
                                        </p:tgtEl>
                                        <p:attrNameLst>
                                          <p:attrName>style.visibility</p:attrName>
                                        </p:attrNameLst>
                                      </p:cBhvr>
                                      <p:to>
                                        <p:strVal val="visible"/>
                                      </p:to>
                                    </p:set>
                                    <p:animEffect transition="in" filter="circle(in)">
                                      <p:cBhvr>
                                        <p:cTn id="63" dur="2000"/>
                                        <p:tgtEl>
                                          <p:spTgt spid="5130"/>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5129"/>
                                        </p:tgtEl>
                                        <p:attrNameLst>
                                          <p:attrName>style.visibility</p:attrName>
                                        </p:attrNameLst>
                                      </p:cBhvr>
                                      <p:to>
                                        <p:strVal val="visible"/>
                                      </p:to>
                                    </p:set>
                                    <p:animEffect transition="in" filter="circle(in)">
                                      <p:cBhvr>
                                        <p:cTn id="68" dur="2000"/>
                                        <p:tgtEl>
                                          <p:spTgt spid="5129"/>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5141"/>
                                        </p:tgtEl>
                                        <p:attrNameLst>
                                          <p:attrName>style.visibility</p:attrName>
                                        </p:attrNameLst>
                                      </p:cBhvr>
                                      <p:to>
                                        <p:strVal val="visible"/>
                                      </p:to>
                                    </p:set>
                                    <p:animEffect transition="in" filter="circle(in)">
                                      <p:cBhvr>
                                        <p:cTn id="73" dur="2000"/>
                                        <p:tgtEl>
                                          <p:spTgt spid="5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animBg="1"/>
      <p:bldP spid="5124" grpId="0"/>
      <p:bldP spid="5125" grpId="0"/>
      <p:bldP spid="5126" grpId="0"/>
      <p:bldP spid="5127" grpId="0" animBg="1"/>
      <p:bldP spid="5128" grpId="0" animBg="1"/>
      <p:bldP spid="5129" grpId="0"/>
      <p:bldP spid="5130" grpId="0"/>
      <p:bldP spid="5131" grpId="0"/>
      <p:bldP spid="5132" grpId="0" animBg="1"/>
      <p:bldP spid="5133" grpId="0" animBg="1"/>
      <p:bldP spid="514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0" y="0"/>
            <a:ext cx="9144000" cy="6858000"/>
          </a:xfrm>
          <a:prstGeom prst="rect">
            <a:avLst/>
          </a:prstGeom>
          <a:solidFill>
            <a:schemeClr val="bg1">
              <a:lumMod val="95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5"/>
          <p:cNvSpPr>
            <a:spLocks noChangeArrowheads="1"/>
          </p:cNvSpPr>
          <p:nvPr/>
        </p:nvSpPr>
        <p:spPr bwMode="auto">
          <a:xfrm>
            <a:off x="357188" y="536575"/>
            <a:ext cx="15478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eaLnBrk="1" hangingPunct="1"/>
            <a:r>
              <a:rPr lang="en-US">
                <a:latin typeface="Arial" charset="0"/>
              </a:rPr>
              <a:t>SUMMONS</a:t>
            </a:r>
          </a:p>
          <a:p>
            <a:pPr eaLnBrk="1" hangingPunct="1"/>
            <a:r>
              <a:rPr lang="en-US">
                <a:latin typeface="Arial" charset="0"/>
              </a:rPr>
              <a:t>TO APPEAR</a:t>
            </a:r>
          </a:p>
        </p:txBody>
      </p:sp>
      <p:sp>
        <p:nvSpPr>
          <p:cNvPr id="6147" name="Rectangle 6"/>
          <p:cNvSpPr>
            <a:spLocks noChangeArrowheads="1"/>
          </p:cNvSpPr>
          <p:nvPr/>
        </p:nvSpPr>
        <p:spPr bwMode="auto">
          <a:xfrm>
            <a:off x="2525713" y="533400"/>
            <a:ext cx="15890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eaLnBrk="1" hangingPunct="1"/>
            <a:r>
              <a:rPr lang="en-US">
                <a:latin typeface="Arial" charset="0"/>
              </a:rPr>
              <a:t>NOTICE TO </a:t>
            </a:r>
          </a:p>
          <a:p>
            <a:pPr eaLnBrk="1" hangingPunct="1"/>
            <a:r>
              <a:rPr lang="en-US">
                <a:latin typeface="Arial" charset="0"/>
              </a:rPr>
              <a:t>APPEAR</a:t>
            </a:r>
          </a:p>
        </p:txBody>
      </p:sp>
      <p:sp>
        <p:nvSpPr>
          <p:cNvPr id="6148" name="Rectangle 7"/>
          <p:cNvSpPr>
            <a:spLocks noChangeArrowheads="1"/>
          </p:cNvSpPr>
          <p:nvPr/>
        </p:nvSpPr>
        <p:spPr bwMode="auto">
          <a:xfrm>
            <a:off x="5715000" y="533400"/>
            <a:ext cx="2971800" cy="533400"/>
          </a:xfrm>
          <a:prstGeom prst="rect">
            <a:avLst/>
          </a:prstGeom>
          <a:solidFill>
            <a:schemeClr val="accent1"/>
          </a:solidFill>
          <a:ln w="9525">
            <a:solidFill>
              <a:schemeClr val="tx1"/>
            </a:solidFill>
            <a:miter lim="800000"/>
            <a:headEnd/>
            <a:tailEnd/>
          </a:ln>
        </p:spPr>
        <p:txBody>
          <a:bodyPr wrap="none" lIns="91429" tIns="45714" rIns="91429" bIns="45714" anchor="ctr"/>
          <a:lstStyle/>
          <a:p>
            <a:pPr algn="ctr" eaLnBrk="1" hangingPunct="1"/>
            <a:r>
              <a:rPr lang="en-US" sz="3600" b="1">
                <a:latin typeface="Arial" charset="0"/>
              </a:rPr>
              <a:t>ARREST</a:t>
            </a:r>
          </a:p>
        </p:txBody>
      </p:sp>
      <p:sp>
        <p:nvSpPr>
          <p:cNvPr id="6149" name="Line 8"/>
          <p:cNvSpPr>
            <a:spLocks noChangeShapeType="1"/>
          </p:cNvSpPr>
          <p:nvPr/>
        </p:nvSpPr>
        <p:spPr bwMode="auto">
          <a:xfrm>
            <a:off x="990600" y="1143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0" name="Line 9"/>
          <p:cNvSpPr>
            <a:spLocks noChangeShapeType="1"/>
          </p:cNvSpPr>
          <p:nvPr/>
        </p:nvSpPr>
        <p:spPr bwMode="auto">
          <a:xfrm>
            <a:off x="990600" y="14478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1" name="Line 10"/>
          <p:cNvSpPr>
            <a:spLocks noChangeShapeType="1"/>
          </p:cNvSpPr>
          <p:nvPr/>
        </p:nvSpPr>
        <p:spPr bwMode="auto">
          <a:xfrm>
            <a:off x="1752600" y="1447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2" name="Rectangle 11"/>
          <p:cNvSpPr>
            <a:spLocks noChangeArrowheads="1"/>
          </p:cNvSpPr>
          <p:nvPr/>
        </p:nvSpPr>
        <p:spPr bwMode="auto">
          <a:xfrm>
            <a:off x="685800" y="1981200"/>
            <a:ext cx="1905000" cy="609600"/>
          </a:xfrm>
          <a:prstGeom prst="rect">
            <a:avLst/>
          </a:prstGeom>
          <a:solidFill>
            <a:schemeClr val="accent1"/>
          </a:solidFill>
          <a:ln w="9525">
            <a:solidFill>
              <a:schemeClr val="tx1"/>
            </a:solidFill>
            <a:miter lim="800000"/>
            <a:headEnd/>
            <a:tailEnd/>
          </a:ln>
        </p:spPr>
        <p:txBody>
          <a:bodyPr wrap="none" lIns="91429" tIns="45714" rIns="91429" bIns="45714" anchor="ctr"/>
          <a:lstStyle/>
          <a:p>
            <a:pPr algn="ctr" eaLnBrk="1" hangingPunct="1"/>
            <a:r>
              <a:rPr lang="en-US" dirty="0">
                <a:solidFill>
                  <a:schemeClr val="bg1"/>
                </a:solidFill>
                <a:latin typeface="Arial" charset="0"/>
              </a:rPr>
              <a:t>ARRAIGNMENT</a:t>
            </a:r>
          </a:p>
          <a:p>
            <a:pPr algn="ctr" eaLnBrk="1" hangingPunct="1"/>
            <a:r>
              <a:rPr lang="en-US" dirty="0">
                <a:solidFill>
                  <a:schemeClr val="bg1"/>
                </a:solidFill>
                <a:latin typeface="Arial" charset="0"/>
              </a:rPr>
              <a:t>(OUT OF JAIL)</a:t>
            </a:r>
          </a:p>
        </p:txBody>
      </p:sp>
      <p:sp>
        <p:nvSpPr>
          <p:cNvPr id="6153" name="Line 12"/>
          <p:cNvSpPr>
            <a:spLocks noChangeShapeType="1"/>
          </p:cNvSpPr>
          <p:nvPr/>
        </p:nvSpPr>
        <p:spPr bwMode="auto">
          <a:xfrm>
            <a:off x="3048000" y="1066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4" name="Line 13"/>
          <p:cNvSpPr>
            <a:spLocks noChangeShapeType="1"/>
          </p:cNvSpPr>
          <p:nvPr/>
        </p:nvSpPr>
        <p:spPr bwMode="auto">
          <a:xfrm flipH="1">
            <a:off x="1752600" y="1447800"/>
            <a:ext cx="129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5" name="Rectangle 14"/>
          <p:cNvSpPr>
            <a:spLocks noChangeArrowheads="1"/>
          </p:cNvSpPr>
          <p:nvPr/>
        </p:nvSpPr>
        <p:spPr bwMode="auto">
          <a:xfrm>
            <a:off x="4191000" y="1143000"/>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eaLnBrk="1" hangingPunct="1">
              <a:spcBef>
                <a:spcPct val="30000"/>
              </a:spcBef>
            </a:pPr>
            <a:r>
              <a:rPr lang="en-US">
                <a:latin typeface="Arial" charset="0"/>
              </a:rPr>
              <a:t>POST BOND</a:t>
            </a:r>
          </a:p>
        </p:txBody>
      </p:sp>
      <p:sp>
        <p:nvSpPr>
          <p:cNvPr id="6156" name="Rectangle 15"/>
          <p:cNvSpPr>
            <a:spLocks noChangeArrowheads="1"/>
          </p:cNvSpPr>
          <p:nvPr/>
        </p:nvSpPr>
        <p:spPr bwMode="auto">
          <a:xfrm>
            <a:off x="6629400" y="1143000"/>
            <a:ext cx="207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p>
            <a:pPr eaLnBrk="1" hangingPunct="1">
              <a:spcBef>
                <a:spcPct val="30000"/>
              </a:spcBef>
            </a:pPr>
            <a:r>
              <a:rPr lang="en-US">
                <a:latin typeface="Arial" charset="0"/>
              </a:rPr>
              <a:t>NOT POST BOND</a:t>
            </a:r>
          </a:p>
        </p:txBody>
      </p:sp>
      <p:sp>
        <p:nvSpPr>
          <p:cNvPr id="6157" name="Line 16"/>
          <p:cNvSpPr>
            <a:spLocks noChangeShapeType="1"/>
          </p:cNvSpPr>
          <p:nvPr/>
        </p:nvSpPr>
        <p:spPr bwMode="auto">
          <a:xfrm>
            <a:off x="4800600" y="14478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8" name="Line 17"/>
          <p:cNvSpPr>
            <a:spLocks noChangeShapeType="1"/>
          </p:cNvSpPr>
          <p:nvPr/>
        </p:nvSpPr>
        <p:spPr bwMode="auto">
          <a:xfrm>
            <a:off x="7467600" y="1524000"/>
            <a:ext cx="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9" name="Rectangle 18"/>
          <p:cNvSpPr>
            <a:spLocks noChangeArrowheads="1"/>
          </p:cNvSpPr>
          <p:nvPr/>
        </p:nvSpPr>
        <p:spPr bwMode="auto">
          <a:xfrm>
            <a:off x="6019800" y="16002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eaLnBrk="1" hangingPunct="1"/>
            <a:r>
              <a:rPr lang="en-US">
                <a:latin typeface="Arial" charset="0"/>
              </a:rPr>
              <a:t>INITIAL APPEARANCE</a:t>
            </a:r>
          </a:p>
          <a:p>
            <a:pPr eaLnBrk="1" hangingPunct="1"/>
            <a:r>
              <a:rPr lang="en-US">
                <a:latin typeface="Arial" charset="0"/>
              </a:rPr>
              <a:t>	(IN JAIL)</a:t>
            </a:r>
          </a:p>
        </p:txBody>
      </p:sp>
      <p:sp>
        <p:nvSpPr>
          <p:cNvPr id="6160" name="Rectangle 19"/>
          <p:cNvSpPr>
            <a:spLocks noChangeArrowheads="1"/>
          </p:cNvSpPr>
          <p:nvPr/>
        </p:nvSpPr>
        <p:spPr bwMode="auto">
          <a:xfrm>
            <a:off x="4724400" y="2286000"/>
            <a:ext cx="418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p>
            <a:pPr eaLnBrk="1" hangingPunct="1">
              <a:spcBef>
                <a:spcPct val="30000"/>
              </a:spcBef>
            </a:pPr>
            <a:r>
              <a:rPr lang="en-US" u="sng">
                <a:latin typeface="Arial" charset="0"/>
              </a:rPr>
              <a:t>POST BOND</a:t>
            </a:r>
            <a:r>
              <a:rPr lang="en-US">
                <a:latin typeface="Arial" charset="0"/>
              </a:rPr>
              <a:t>           </a:t>
            </a:r>
            <a:r>
              <a:rPr lang="en-US" u="sng">
                <a:latin typeface="Arial" charset="0"/>
              </a:rPr>
              <a:t>NOT POST BOND </a:t>
            </a:r>
          </a:p>
        </p:txBody>
      </p:sp>
      <p:sp>
        <p:nvSpPr>
          <p:cNvPr id="6161" name="Rectangle 20"/>
          <p:cNvSpPr>
            <a:spLocks noChangeArrowheads="1"/>
          </p:cNvSpPr>
          <p:nvPr/>
        </p:nvSpPr>
        <p:spPr bwMode="auto">
          <a:xfrm>
            <a:off x="6629400" y="2819400"/>
            <a:ext cx="2209800" cy="533400"/>
          </a:xfrm>
          <a:prstGeom prst="rect">
            <a:avLst/>
          </a:prstGeom>
          <a:solidFill>
            <a:schemeClr val="accent1"/>
          </a:solidFill>
          <a:ln w="9525">
            <a:solidFill>
              <a:schemeClr val="tx1"/>
            </a:solidFill>
            <a:miter lim="800000"/>
            <a:headEnd/>
            <a:tailEnd/>
          </a:ln>
        </p:spPr>
        <p:txBody>
          <a:bodyPr wrap="none" lIns="91429" tIns="45714" rIns="91429" bIns="45714" anchor="ctr"/>
          <a:lstStyle/>
          <a:p>
            <a:pPr algn="ctr" eaLnBrk="1" hangingPunct="1"/>
            <a:r>
              <a:rPr lang="en-US" dirty="0">
                <a:solidFill>
                  <a:schemeClr val="bg1"/>
                </a:solidFill>
                <a:latin typeface="Arial" charset="0"/>
              </a:rPr>
              <a:t>ARRAIGNMENT</a:t>
            </a:r>
          </a:p>
          <a:p>
            <a:pPr algn="ctr" eaLnBrk="1" hangingPunct="1"/>
            <a:r>
              <a:rPr lang="en-US" dirty="0">
                <a:solidFill>
                  <a:schemeClr val="bg1"/>
                </a:solidFill>
                <a:latin typeface="Arial" charset="0"/>
              </a:rPr>
              <a:t>(IN JAIL)</a:t>
            </a:r>
          </a:p>
        </p:txBody>
      </p:sp>
      <p:sp>
        <p:nvSpPr>
          <p:cNvPr id="6162" name="Line 21"/>
          <p:cNvSpPr>
            <a:spLocks noChangeShapeType="1"/>
          </p:cNvSpPr>
          <p:nvPr/>
        </p:nvSpPr>
        <p:spPr bwMode="auto">
          <a:xfrm>
            <a:off x="7848600" y="2590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3" name="Line 22"/>
          <p:cNvSpPr>
            <a:spLocks noChangeShapeType="1"/>
          </p:cNvSpPr>
          <p:nvPr/>
        </p:nvSpPr>
        <p:spPr bwMode="auto">
          <a:xfrm flipH="1">
            <a:off x="5867400" y="1905000"/>
            <a:ext cx="381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4" name="Rectangle 23"/>
          <p:cNvSpPr>
            <a:spLocks noChangeArrowheads="1"/>
          </p:cNvSpPr>
          <p:nvPr/>
        </p:nvSpPr>
        <p:spPr bwMode="auto">
          <a:xfrm>
            <a:off x="0" y="2743200"/>
            <a:ext cx="847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u="sng">
                <a:latin typeface="Arial" charset="0"/>
              </a:rPr>
              <a:t>G/NC</a:t>
            </a:r>
          </a:p>
          <a:p>
            <a:pPr eaLnBrk="1" hangingPunct="1"/>
            <a:r>
              <a:rPr lang="en-US" u="sng">
                <a:latin typeface="Arial" charset="0"/>
              </a:rPr>
              <a:t>PLEA</a:t>
            </a:r>
          </a:p>
        </p:txBody>
      </p:sp>
      <p:sp>
        <p:nvSpPr>
          <p:cNvPr id="6165" name="Rectangle 24"/>
          <p:cNvSpPr>
            <a:spLocks noChangeArrowheads="1"/>
          </p:cNvSpPr>
          <p:nvPr/>
        </p:nvSpPr>
        <p:spPr bwMode="auto">
          <a:xfrm>
            <a:off x="1143000" y="2819400"/>
            <a:ext cx="9382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u="sng">
                <a:latin typeface="Arial" charset="0"/>
              </a:rPr>
              <a:t>NOT G</a:t>
            </a:r>
          </a:p>
          <a:p>
            <a:pPr eaLnBrk="1" hangingPunct="1"/>
            <a:r>
              <a:rPr lang="en-US" u="sng">
                <a:latin typeface="Arial" charset="0"/>
              </a:rPr>
              <a:t>PLEA</a:t>
            </a:r>
          </a:p>
        </p:txBody>
      </p:sp>
      <p:sp>
        <p:nvSpPr>
          <p:cNvPr id="6166" name="Rectangle 25"/>
          <p:cNvSpPr>
            <a:spLocks noChangeArrowheads="1"/>
          </p:cNvSpPr>
          <p:nvPr/>
        </p:nvSpPr>
        <p:spPr bwMode="auto">
          <a:xfrm>
            <a:off x="2438400" y="2895600"/>
            <a:ext cx="1301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30000"/>
              </a:spcBef>
            </a:pPr>
            <a:r>
              <a:rPr lang="en-US" u="sng">
                <a:latin typeface="Arial" charset="0"/>
              </a:rPr>
              <a:t>NO SHOW</a:t>
            </a:r>
          </a:p>
        </p:txBody>
      </p:sp>
      <p:sp>
        <p:nvSpPr>
          <p:cNvPr id="6167" name="Rectangle 26"/>
          <p:cNvSpPr>
            <a:spLocks noChangeArrowheads="1"/>
          </p:cNvSpPr>
          <p:nvPr/>
        </p:nvSpPr>
        <p:spPr bwMode="auto">
          <a:xfrm>
            <a:off x="4114800" y="2895600"/>
            <a:ext cx="1295400" cy="381000"/>
          </a:xfrm>
          <a:prstGeom prst="rect">
            <a:avLst/>
          </a:prstGeom>
          <a:solidFill>
            <a:schemeClr val="accent1"/>
          </a:solidFill>
          <a:ln w="12700">
            <a:solidFill>
              <a:schemeClr val="tx1"/>
            </a:solidFill>
            <a:prstDash val="lgDash"/>
            <a:miter lim="800000"/>
            <a:headEnd/>
            <a:tailEnd/>
          </a:ln>
        </p:spPr>
        <p:txBody>
          <a:bodyPr wrap="none" anchor="ctr"/>
          <a:lstStyle/>
          <a:p>
            <a:pPr algn="ctr" eaLnBrk="1" hangingPunct="1"/>
            <a:r>
              <a:rPr lang="en-US" dirty="0">
                <a:solidFill>
                  <a:schemeClr val="bg1"/>
                </a:solidFill>
                <a:latin typeface="Arial" charset="0"/>
              </a:rPr>
              <a:t>WARRANT</a:t>
            </a:r>
          </a:p>
        </p:txBody>
      </p:sp>
      <p:sp>
        <p:nvSpPr>
          <p:cNvPr id="6168" name="Line 27"/>
          <p:cNvSpPr>
            <a:spLocks noChangeShapeType="1"/>
          </p:cNvSpPr>
          <p:nvPr/>
        </p:nvSpPr>
        <p:spPr bwMode="auto">
          <a:xfrm>
            <a:off x="3733800" y="30480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9" name="Oval 28"/>
          <p:cNvSpPr>
            <a:spLocks noChangeArrowheads="1"/>
          </p:cNvSpPr>
          <p:nvPr/>
        </p:nvSpPr>
        <p:spPr bwMode="auto">
          <a:xfrm>
            <a:off x="5562600" y="2743200"/>
            <a:ext cx="990600" cy="6096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1600" dirty="0">
                <a:solidFill>
                  <a:schemeClr val="bg1"/>
                </a:solidFill>
                <a:latin typeface="Arial" charset="0"/>
              </a:rPr>
              <a:t>ARREST</a:t>
            </a:r>
          </a:p>
        </p:txBody>
      </p:sp>
      <p:sp>
        <p:nvSpPr>
          <p:cNvPr id="6170" name="Line 29"/>
          <p:cNvSpPr>
            <a:spLocks noChangeShapeType="1"/>
          </p:cNvSpPr>
          <p:nvPr/>
        </p:nvSpPr>
        <p:spPr bwMode="auto">
          <a:xfrm>
            <a:off x="5486400" y="3048000"/>
            <a:ext cx="76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71" name="Rectangle 30"/>
          <p:cNvSpPr>
            <a:spLocks noChangeArrowheads="1"/>
          </p:cNvSpPr>
          <p:nvPr/>
        </p:nvSpPr>
        <p:spPr bwMode="auto">
          <a:xfrm>
            <a:off x="8077200" y="3505200"/>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u="sng">
                <a:latin typeface="Arial" charset="0"/>
              </a:rPr>
              <a:t>G/NC</a:t>
            </a:r>
          </a:p>
          <a:p>
            <a:pPr eaLnBrk="1" hangingPunct="1"/>
            <a:r>
              <a:rPr lang="en-US" u="sng">
                <a:latin typeface="Arial" charset="0"/>
              </a:rPr>
              <a:t>PLEA</a:t>
            </a:r>
          </a:p>
        </p:txBody>
      </p:sp>
      <p:sp>
        <p:nvSpPr>
          <p:cNvPr id="6172" name="Rectangle 31"/>
          <p:cNvSpPr>
            <a:spLocks noChangeArrowheads="1"/>
          </p:cNvSpPr>
          <p:nvPr/>
        </p:nvSpPr>
        <p:spPr bwMode="auto">
          <a:xfrm>
            <a:off x="6705600" y="350520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u="sng">
                <a:latin typeface="Arial" charset="0"/>
              </a:rPr>
              <a:t>NOT G</a:t>
            </a:r>
          </a:p>
          <a:p>
            <a:pPr eaLnBrk="1" hangingPunct="1"/>
            <a:r>
              <a:rPr lang="en-US" u="sng">
                <a:latin typeface="Arial" charset="0"/>
              </a:rPr>
              <a:t>PLEA</a:t>
            </a:r>
          </a:p>
        </p:txBody>
      </p:sp>
      <p:sp>
        <p:nvSpPr>
          <p:cNvPr id="6173" name="Line 32"/>
          <p:cNvSpPr>
            <a:spLocks noChangeShapeType="1"/>
          </p:cNvSpPr>
          <p:nvPr/>
        </p:nvSpPr>
        <p:spPr bwMode="auto">
          <a:xfrm>
            <a:off x="381000" y="3352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74" name="Rectangle 33"/>
          <p:cNvSpPr>
            <a:spLocks noChangeArrowheads="1"/>
          </p:cNvSpPr>
          <p:nvPr/>
        </p:nvSpPr>
        <p:spPr bwMode="auto">
          <a:xfrm>
            <a:off x="0" y="3733800"/>
            <a:ext cx="1428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30000"/>
              </a:spcBef>
            </a:pPr>
            <a:r>
              <a:rPr lang="en-US" u="sng">
                <a:latin typeface="Arial" charset="0"/>
              </a:rPr>
              <a:t>SENTENCE</a:t>
            </a:r>
          </a:p>
        </p:txBody>
      </p:sp>
      <p:sp>
        <p:nvSpPr>
          <p:cNvPr id="6175" name="Rectangle 34"/>
          <p:cNvSpPr>
            <a:spLocks noChangeArrowheads="1"/>
          </p:cNvSpPr>
          <p:nvPr/>
        </p:nvSpPr>
        <p:spPr bwMode="auto">
          <a:xfrm>
            <a:off x="2971800" y="3810000"/>
            <a:ext cx="3124200" cy="685800"/>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dirty="0">
              <a:latin typeface="Arial" charset="0"/>
            </a:endParaRPr>
          </a:p>
          <a:p>
            <a:pPr algn="ctr" eaLnBrk="1" hangingPunct="1"/>
            <a:r>
              <a:rPr lang="en-US" dirty="0">
                <a:solidFill>
                  <a:schemeClr val="bg1"/>
                </a:solidFill>
                <a:latin typeface="Arial" charset="0"/>
              </a:rPr>
              <a:t>PRE-TRIAL MOTIONS</a:t>
            </a:r>
          </a:p>
          <a:p>
            <a:pPr algn="ctr" eaLnBrk="1" hangingPunct="1"/>
            <a:r>
              <a:rPr lang="en-US" dirty="0">
                <a:solidFill>
                  <a:schemeClr val="bg1"/>
                </a:solidFill>
                <a:latin typeface="Arial" charset="0"/>
              </a:rPr>
              <a:t>SUPRESSION, BOND, ETC.</a:t>
            </a:r>
          </a:p>
          <a:p>
            <a:pPr algn="ctr" eaLnBrk="1" hangingPunct="1"/>
            <a:endParaRPr lang="en-US" dirty="0">
              <a:solidFill>
                <a:schemeClr val="bg1"/>
              </a:solidFill>
              <a:latin typeface="Arial" charset="0"/>
            </a:endParaRPr>
          </a:p>
        </p:txBody>
      </p:sp>
      <p:sp>
        <p:nvSpPr>
          <p:cNvPr id="6176" name="Rectangle 35"/>
          <p:cNvSpPr>
            <a:spLocks noChangeArrowheads="1"/>
          </p:cNvSpPr>
          <p:nvPr/>
        </p:nvSpPr>
        <p:spPr bwMode="auto">
          <a:xfrm>
            <a:off x="2590800" y="5486400"/>
            <a:ext cx="3657600" cy="9144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b="1" dirty="0">
                <a:solidFill>
                  <a:schemeClr val="bg1"/>
                </a:solidFill>
                <a:latin typeface="Arial" charset="0"/>
              </a:rPr>
              <a:t>PRE-TRIAL </a:t>
            </a:r>
          </a:p>
          <a:p>
            <a:pPr algn="ctr" eaLnBrk="1" hangingPunct="1"/>
            <a:r>
              <a:rPr lang="en-US" sz="2400" b="1" dirty="0">
                <a:solidFill>
                  <a:schemeClr val="bg1"/>
                </a:solidFill>
                <a:latin typeface="Arial" charset="0"/>
              </a:rPr>
              <a:t>HEARING</a:t>
            </a:r>
          </a:p>
        </p:txBody>
      </p:sp>
      <p:sp>
        <p:nvSpPr>
          <p:cNvPr id="6177" name="Line 36"/>
          <p:cNvSpPr>
            <a:spLocks noChangeShapeType="1"/>
          </p:cNvSpPr>
          <p:nvPr/>
        </p:nvSpPr>
        <p:spPr bwMode="auto">
          <a:xfrm>
            <a:off x="1600200" y="3505200"/>
            <a:ext cx="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8" name="Line 37"/>
          <p:cNvSpPr>
            <a:spLocks noChangeShapeType="1"/>
          </p:cNvSpPr>
          <p:nvPr/>
        </p:nvSpPr>
        <p:spPr bwMode="auto">
          <a:xfrm>
            <a:off x="1600200" y="56388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79" name="Line 38"/>
          <p:cNvSpPr>
            <a:spLocks noChangeShapeType="1"/>
          </p:cNvSpPr>
          <p:nvPr/>
        </p:nvSpPr>
        <p:spPr bwMode="auto">
          <a:xfrm>
            <a:off x="17526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0" name="Line 39"/>
          <p:cNvSpPr>
            <a:spLocks noChangeShapeType="1"/>
          </p:cNvSpPr>
          <p:nvPr/>
        </p:nvSpPr>
        <p:spPr bwMode="auto">
          <a:xfrm>
            <a:off x="1752600" y="41910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81" name="Line 40"/>
          <p:cNvSpPr>
            <a:spLocks noChangeShapeType="1"/>
          </p:cNvSpPr>
          <p:nvPr/>
        </p:nvSpPr>
        <p:spPr bwMode="auto">
          <a:xfrm>
            <a:off x="7315200" y="4114800"/>
            <a:ext cx="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2" name="Line 41"/>
          <p:cNvSpPr>
            <a:spLocks noChangeShapeType="1"/>
          </p:cNvSpPr>
          <p:nvPr/>
        </p:nvSpPr>
        <p:spPr bwMode="auto">
          <a:xfrm flipH="1">
            <a:off x="6324600" y="57150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83" name="Line 42"/>
          <p:cNvSpPr>
            <a:spLocks noChangeShapeType="1"/>
          </p:cNvSpPr>
          <p:nvPr/>
        </p:nvSpPr>
        <p:spPr bwMode="auto">
          <a:xfrm>
            <a:off x="6858000" y="41148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4" name="Line 43"/>
          <p:cNvSpPr>
            <a:spLocks noChangeShapeType="1"/>
          </p:cNvSpPr>
          <p:nvPr/>
        </p:nvSpPr>
        <p:spPr bwMode="auto">
          <a:xfrm flipH="1">
            <a:off x="6096000" y="41910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85" name="Rectangle 44"/>
          <p:cNvSpPr>
            <a:spLocks noChangeArrowheads="1"/>
          </p:cNvSpPr>
          <p:nvPr/>
        </p:nvSpPr>
        <p:spPr bwMode="auto">
          <a:xfrm>
            <a:off x="7715250" y="4495800"/>
            <a:ext cx="1428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30000"/>
              </a:spcBef>
            </a:pPr>
            <a:r>
              <a:rPr lang="en-US" u="sng">
                <a:latin typeface="Arial" charset="0"/>
              </a:rPr>
              <a:t>SENTENCE</a:t>
            </a:r>
          </a:p>
        </p:txBody>
      </p:sp>
      <p:sp>
        <p:nvSpPr>
          <p:cNvPr id="6186" name="Line 45"/>
          <p:cNvSpPr>
            <a:spLocks noChangeShapeType="1"/>
          </p:cNvSpPr>
          <p:nvPr/>
        </p:nvSpPr>
        <p:spPr bwMode="auto">
          <a:xfrm>
            <a:off x="8458200" y="4114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87" name="Line 46"/>
          <p:cNvSpPr>
            <a:spLocks noChangeShapeType="1"/>
          </p:cNvSpPr>
          <p:nvPr/>
        </p:nvSpPr>
        <p:spPr bwMode="auto">
          <a:xfrm flipH="1">
            <a:off x="2667000" y="2057400"/>
            <a:ext cx="213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88" name="Line 47"/>
          <p:cNvSpPr>
            <a:spLocks noChangeShapeType="1"/>
          </p:cNvSpPr>
          <p:nvPr/>
        </p:nvSpPr>
        <p:spPr bwMode="auto">
          <a:xfrm>
            <a:off x="4343400" y="4495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89" name="Line 48"/>
          <p:cNvSpPr>
            <a:spLocks noChangeShapeType="1"/>
          </p:cNvSpPr>
          <p:nvPr/>
        </p:nvSpPr>
        <p:spPr bwMode="auto">
          <a:xfrm flipH="1">
            <a:off x="2590800" y="2438400"/>
            <a:ext cx="2209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90" name="Rectangle 49"/>
          <p:cNvSpPr>
            <a:spLocks noChangeArrowheads="1"/>
          </p:cNvSpPr>
          <p:nvPr/>
        </p:nvSpPr>
        <p:spPr bwMode="auto">
          <a:xfrm>
            <a:off x="5715000" y="533400"/>
            <a:ext cx="2971800" cy="533400"/>
          </a:xfrm>
          <a:prstGeom prst="rect">
            <a:avLst/>
          </a:prstGeom>
          <a:solidFill>
            <a:schemeClr val="accent1"/>
          </a:solidFill>
          <a:ln w="9525">
            <a:solidFill>
              <a:schemeClr val="tx1"/>
            </a:solidFill>
            <a:miter lim="800000"/>
            <a:headEnd/>
            <a:tailEnd/>
          </a:ln>
        </p:spPr>
        <p:txBody>
          <a:bodyPr wrap="none" lIns="91429" tIns="45714" rIns="91429" bIns="45714" anchor="ctr"/>
          <a:lstStyle/>
          <a:p>
            <a:pPr algn="ctr" eaLnBrk="1" hangingPunct="1"/>
            <a:r>
              <a:rPr lang="en-US" sz="3600" b="1" dirty="0">
                <a:solidFill>
                  <a:schemeClr val="bg1"/>
                </a:solidFill>
                <a:latin typeface="Arial" charset="0"/>
              </a:rPr>
              <a:t>ARREST</a:t>
            </a:r>
          </a:p>
        </p:txBody>
      </p:sp>
      <p:sp>
        <p:nvSpPr>
          <p:cNvPr id="2" name="Footer Placeholder 1"/>
          <p:cNvSpPr>
            <a:spLocks noGrp="1"/>
          </p:cNvSpPr>
          <p:nvPr>
            <p:ph type="ftr" sz="quarter" idx="11"/>
          </p:nvPr>
        </p:nvSpPr>
        <p:spPr/>
        <p:txBody>
          <a:bodyPr/>
          <a:lstStyle/>
          <a:p>
            <a:r>
              <a:rPr lang="en-US"/>
              <a:t>www.interpreter-training.com</a:t>
            </a:r>
          </a:p>
        </p:txBody>
      </p:sp>
    </p:spTree>
    <p:extLst>
      <p:ext uri="{BB962C8B-B14F-4D97-AF65-F5344CB8AC3E}">
        <p14:creationId xmlns:p14="http://schemas.microsoft.com/office/powerpoint/2010/main" val="1068514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9144000" cy="6858000"/>
          </a:xfrm>
          <a:prstGeom prst="rect">
            <a:avLst/>
          </a:prstGeom>
          <a:solidFill>
            <a:schemeClr val="bg1">
              <a:lumMod val="95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4"/>
          <p:cNvSpPr>
            <a:spLocks noChangeArrowheads="1"/>
          </p:cNvSpPr>
          <p:nvPr/>
        </p:nvSpPr>
        <p:spPr bwMode="auto">
          <a:xfrm>
            <a:off x="2743200" y="381000"/>
            <a:ext cx="3505200" cy="685800"/>
          </a:xfrm>
          <a:prstGeom prst="rect">
            <a:avLst/>
          </a:prstGeom>
          <a:solidFill>
            <a:schemeClr val="accent1"/>
          </a:solidFill>
          <a:ln w="9525">
            <a:solidFill>
              <a:schemeClr val="tx1"/>
            </a:solidFill>
            <a:miter lim="800000"/>
            <a:headEnd/>
            <a:tailEnd/>
          </a:ln>
        </p:spPr>
        <p:txBody>
          <a:bodyPr wrap="none" anchor="ctr"/>
          <a:lstStyle/>
          <a:p>
            <a:pPr algn="ctr"/>
            <a:r>
              <a:rPr lang="en-US" sz="2400" b="1" dirty="0">
                <a:solidFill>
                  <a:schemeClr val="bg1"/>
                </a:solidFill>
              </a:rPr>
              <a:t>PRE-TRIAL</a:t>
            </a:r>
          </a:p>
          <a:p>
            <a:pPr algn="ctr"/>
            <a:r>
              <a:rPr lang="en-US" sz="2400" b="1" dirty="0">
                <a:solidFill>
                  <a:schemeClr val="bg1"/>
                </a:solidFill>
              </a:rPr>
              <a:t>HEARING</a:t>
            </a:r>
          </a:p>
        </p:txBody>
      </p:sp>
      <p:sp>
        <p:nvSpPr>
          <p:cNvPr id="7171" name="Rectangle 6"/>
          <p:cNvSpPr>
            <a:spLocks noChangeArrowheads="1"/>
          </p:cNvSpPr>
          <p:nvPr/>
        </p:nvSpPr>
        <p:spPr bwMode="auto">
          <a:xfrm>
            <a:off x="228600" y="1524000"/>
            <a:ext cx="2586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u="sng" dirty="0"/>
              <a:t>GUILTY/NO CONTEST</a:t>
            </a:r>
          </a:p>
          <a:p>
            <a:pPr algn="ctr"/>
            <a:r>
              <a:rPr lang="en-US" u="sng" dirty="0"/>
              <a:t>PLEA</a:t>
            </a:r>
          </a:p>
        </p:txBody>
      </p:sp>
      <p:sp>
        <p:nvSpPr>
          <p:cNvPr id="7172" name="Rectangle 7"/>
          <p:cNvSpPr>
            <a:spLocks noChangeArrowheads="1"/>
          </p:cNvSpPr>
          <p:nvPr/>
        </p:nvSpPr>
        <p:spPr bwMode="auto">
          <a:xfrm>
            <a:off x="2895600" y="1524000"/>
            <a:ext cx="1858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u="sng" dirty="0"/>
              <a:t>NOT GUILTY</a:t>
            </a:r>
          </a:p>
          <a:p>
            <a:pPr algn="ctr"/>
            <a:r>
              <a:rPr lang="en-US" u="sng" dirty="0"/>
              <a:t>PLEA</a:t>
            </a:r>
          </a:p>
        </p:txBody>
      </p:sp>
      <p:sp>
        <p:nvSpPr>
          <p:cNvPr id="7173" name="Rectangle 8"/>
          <p:cNvSpPr>
            <a:spLocks noChangeArrowheads="1"/>
          </p:cNvSpPr>
          <p:nvPr/>
        </p:nvSpPr>
        <p:spPr bwMode="auto">
          <a:xfrm>
            <a:off x="5638800" y="1524000"/>
            <a:ext cx="1347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30000"/>
              </a:spcBef>
            </a:pPr>
            <a:r>
              <a:rPr lang="en-US" u="sng"/>
              <a:t>NO SHOW</a:t>
            </a:r>
          </a:p>
        </p:txBody>
      </p:sp>
      <p:sp>
        <p:nvSpPr>
          <p:cNvPr id="7174" name="Line 9"/>
          <p:cNvSpPr>
            <a:spLocks noChangeShapeType="1"/>
          </p:cNvSpPr>
          <p:nvPr/>
        </p:nvSpPr>
        <p:spPr bwMode="auto">
          <a:xfrm>
            <a:off x="6248400" y="19050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5" name="Rectangle 10"/>
          <p:cNvSpPr>
            <a:spLocks noChangeArrowheads="1"/>
          </p:cNvSpPr>
          <p:nvPr/>
        </p:nvSpPr>
        <p:spPr bwMode="auto">
          <a:xfrm>
            <a:off x="5410200" y="2590800"/>
            <a:ext cx="1447800" cy="457200"/>
          </a:xfrm>
          <a:prstGeom prst="rect">
            <a:avLst/>
          </a:prstGeom>
          <a:solidFill>
            <a:schemeClr val="accent1"/>
          </a:solidFill>
          <a:ln w="12700">
            <a:solidFill>
              <a:schemeClr val="tx1"/>
            </a:solidFill>
            <a:prstDash val="lgDash"/>
            <a:miter lim="800000"/>
            <a:headEnd/>
            <a:tailEnd/>
          </a:ln>
        </p:spPr>
        <p:txBody>
          <a:bodyPr wrap="none" anchor="ctr"/>
          <a:lstStyle/>
          <a:p>
            <a:pPr algn="ctr"/>
            <a:r>
              <a:rPr lang="en-US" dirty="0">
                <a:solidFill>
                  <a:schemeClr val="bg1"/>
                </a:solidFill>
              </a:rPr>
              <a:t>WARRANT</a:t>
            </a:r>
          </a:p>
        </p:txBody>
      </p:sp>
      <p:sp>
        <p:nvSpPr>
          <p:cNvPr id="7176" name="Line 11"/>
          <p:cNvSpPr>
            <a:spLocks noChangeShapeType="1"/>
          </p:cNvSpPr>
          <p:nvPr/>
        </p:nvSpPr>
        <p:spPr bwMode="auto">
          <a:xfrm>
            <a:off x="6858000" y="28194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7" name="Rectangle 14"/>
          <p:cNvSpPr>
            <a:spLocks noChangeArrowheads="1"/>
          </p:cNvSpPr>
          <p:nvPr/>
        </p:nvSpPr>
        <p:spPr bwMode="auto">
          <a:xfrm>
            <a:off x="7315200" y="2514600"/>
            <a:ext cx="1066800" cy="457200"/>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chemeClr val="bg1"/>
                </a:solidFill>
              </a:rPr>
              <a:t>ARREST</a:t>
            </a:r>
          </a:p>
        </p:txBody>
      </p:sp>
      <p:sp>
        <p:nvSpPr>
          <p:cNvPr id="7178" name="Line 15"/>
          <p:cNvSpPr>
            <a:spLocks noChangeShapeType="1"/>
          </p:cNvSpPr>
          <p:nvPr/>
        </p:nvSpPr>
        <p:spPr bwMode="auto">
          <a:xfrm>
            <a:off x="1524000" y="21336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9" name="Rectangle 16"/>
          <p:cNvSpPr>
            <a:spLocks noChangeArrowheads="1"/>
          </p:cNvSpPr>
          <p:nvPr/>
        </p:nvSpPr>
        <p:spPr bwMode="auto">
          <a:xfrm>
            <a:off x="990600" y="2819400"/>
            <a:ext cx="1417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30000"/>
              </a:spcBef>
            </a:pPr>
            <a:r>
              <a:rPr lang="en-US"/>
              <a:t>SENTENCE</a:t>
            </a:r>
          </a:p>
        </p:txBody>
      </p:sp>
      <p:sp>
        <p:nvSpPr>
          <p:cNvPr id="7180" name="Line 17"/>
          <p:cNvSpPr>
            <a:spLocks noChangeShapeType="1"/>
          </p:cNvSpPr>
          <p:nvPr/>
        </p:nvSpPr>
        <p:spPr bwMode="auto">
          <a:xfrm>
            <a:off x="6248400" y="31242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1" name="Rectangle 18"/>
          <p:cNvSpPr>
            <a:spLocks noChangeArrowheads="1"/>
          </p:cNvSpPr>
          <p:nvPr/>
        </p:nvSpPr>
        <p:spPr bwMode="auto">
          <a:xfrm>
            <a:off x="4876800" y="3733800"/>
            <a:ext cx="3432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30000"/>
              </a:spcBef>
            </a:pPr>
            <a:r>
              <a:rPr lang="en-US"/>
              <a:t>MOTION TO QUASH/RECALL</a:t>
            </a:r>
          </a:p>
        </p:txBody>
      </p:sp>
      <p:sp>
        <p:nvSpPr>
          <p:cNvPr id="7182" name="Rectangle 19"/>
          <p:cNvSpPr>
            <a:spLocks noChangeArrowheads="1"/>
          </p:cNvSpPr>
          <p:nvPr/>
        </p:nvSpPr>
        <p:spPr bwMode="auto">
          <a:xfrm>
            <a:off x="4724400" y="4495800"/>
            <a:ext cx="1093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30000"/>
              </a:spcBef>
            </a:pPr>
            <a:r>
              <a:rPr lang="en-US" u="sng"/>
              <a:t>DENIED</a:t>
            </a:r>
          </a:p>
        </p:txBody>
      </p:sp>
      <p:sp>
        <p:nvSpPr>
          <p:cNvPr id="7183" name="Rectangle 20"/>
          <p:cNvSpPr>
            <a:spLocks noChangeArrowheads="1"/>
          </p:cNvSpPr>
          <p:nvPr/>
        </p:nvSpPr>
        <p:spPr bwMode="auto">
          <a:xfrm>
            <a:off x="6858000" y="4495800"/>
            <a:ext cx="1309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30000"/>
              </a:spcBef>
            </a:pPr>
            <a:r>
              <a:rPr lang="en-US" u="sng"/>
              <a:t>GRANTED</a:t>
            </a:r>
          </a:p>
        </p:txBody>
      </p:sp>
      <p:sp>
        <p:nvSpPr>
          <p:cNvPr id="7184" name="Line 21"/>
          <p:cNvSpPr>
            <a:spLocks noChangeShapeType="1"/>
          </p:cNvSpPr>
          <p:nvPr/>
        </p:nvSpPr>
        <p:spPr bwMode="auto">
          <a:xfrm>
            <a:off x="7467600" y="4800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 name="Line 23"/>
          <p:cNvSpPr>
            <a:spLocks noChangeShapeType="1"/>
          </p:cNvSpPr>
          <p:nvPr/>
        </p:nvSpPr>
        <p:spPr bwMode="auto">
          <a:xfrm>
            <a:off x="7467600" y="51054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6" name="Line 24"/>
          <p:cNvSpPr>
            <a:spLocks noChangeShapeType="1"/>
          </p:cNvSpPr>
          <p:nvPr/>
        </p:nvSpPr>
        <p:spPr bwMode="auto">
          <a:xfrm flipV="1">
            <a:off x="8839200" y="914400"/>
            <a:ext cx="0" cy="419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7" name="Line 25"/>
          <p:cNvSpPr>
            <a:spLocks noChangeShapeType="1"/>
          </p:cNvSpPr>
          <p:nvPr/>
        </p:nvSpPr>
        <p:spPr bwMode="auto">
          <a:xfrm flipH="1">
            <a:off x="6248400" y="914400"/>
            <a:ext cx="2590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8" name="Line 26"/>
          <p:cNvSpPr>
            <a:spLocks noChangeShapeType="1"/>
          </p:cNvSpPr>
          <p:nvPr/>
        </p:nvSpPr>
        <p:spPr bwMode="auto">
          <a:xfrm>
            <a:off x="5334000" y="4800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9" name="Rectangle 27"/>
          <p:cNvSpPr>
            <a:spLocks noChangeArrowheads="1"/>
          </p:cNvSpPr>
          <p:nvPr/>
        </p:nvSpPr>
        <p:spPr bwMode="auto">
          <a:xfrm>
            <a:off x="4724400" y="5105400"/>
            <a:ext cx="1066800" cy="381000"/>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chemeClr val="bg1"/>
                </a:solidFill>
              </a:rPr>
              <a:t>ARREST</a:t>
            </a:r>
          </a:p>
        </p:txBody>
      </p:sp>
      <p:sp>
        <p:nvSpPr>
          <p:cNvPr id="7190" name="Line 28"/>
          <p:cNvSpPr>
            <a:spLocks noChangeShapeType="1"/>
          </p:cNvSpPr>
          <p:nvPr/>
        </p:nvSpPr>
        <p:spPr bwMode="auto">
          <a:xfrm>
            <a:off x="3429000" y="18288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1" name="Rectangle 29"/>
          <p:cNvSpPr>
            <a:spLocks noChangeArrowheads="1"/>
          </p:cNvSpPr>
          <p:nvPr/>
        </p:nvSpPr>
        <p:spPr bwMode="auto">
          <a:xfrm>
            <a:off x="2514600" y="4114800"/>
            <a:ext cx="1600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sng"/>
              <a:t>PRE-TRIAL</a:t>
            </a:r>
          </a:p>
          <a:p>
            <a:r>
              <a:rPr lang="en-US" u="sng"/>
              <a:t>MOTIONS</a:t>
            </a:r>
          </a:p>
          <a:p>
            <a:r>
              <a:rPr lang="en-US" u="sng"/>
              <a:t>SUPRESS,</a:t>
            </a:r>
          </a:p>
          <a:p>
            <a:r>
              <a:rPr lang="en-US" u="sng"/>
              <a:t>BOND ETC.</a:t>
            </a:r>
          </a:p>
        </p:txBody>
      </p:sp>
      <p:sp>
        <p:nvSpPr>
          <p:cNvPr id="7192" name="Rectangle 30"/>
          <p:cNvSpPr>
            <a:spLocks noChangeArrowheads="1"/>
          </p:cNvSpPr>
          <p:nvPr/>
        </p:nvSpPr>
        <p:spPr bwMode="auto">
          <a:xfrm>
            <a:off x="1676400" y="5638800"/>
            <a:ext cx="2895600" cy="685800"/>
          </a:xfrm>
          <a:prstGeom prst="rect">
            <a:avLst/>
          </a:prstGeom>
          <a:solidFill>
            <a:schemeClr val="accent1"/>
          </a:solidFill>
          <a:ln w="9525">
            <a:solidFill>
              <a:schemeClr val="tx1"/>
            </a:solidFill>
            <a:miter lim="800000"/>
            <a:headEnd/>
            <a:tailEnd/>
          </a:ln>
        </p:spPr>
        <p:txBody>
          <a:bodyPr wrap="none" anchor="ctr"/>
          <a:lstStyle/>
          <a:p>
            <a:pPr algn="ctr"/>
            <a:r>
              <a:rPr lang="en-US" sz="3200" dirty="0">
                <a:solidFill>
                  <a:schemeClr val="bg1"/>
                </a:solidFill>
              </a:rPr>
              <a:t>TRIAL</a:t>
            </a:r>
          </a:p>
        </p:txBody>
      </p:sp>
      <p:sp>
        <p:nvSpPr>
          <p:cNvPr id="7193" name="Line 31"/>
          <p:cNvSpPr>
            <a:spLocks noChangeShapeType="1"/>
          </p:cNvSpPr>
          <p:nvPr/>
        </p:nvSpPr>
        <p:spPr bwMode="auto">
          <a:xfrm>
            <a:off x="3200400" y="5257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4" name="Line 32"/>
          <p:cNvSpPr>
            <a:spLocks noChangeShapeType="1"/>
          </p:cNvSpPr>
          <p:nvPr/>
        </p:nvSpPr>
        <p:spPr bwMode="auto">
          <a:xfrm flipH="1">
            <a:off x="5638800" y="4038600"/>
            <a:ext cx="762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5" name="Line 33"/>
          <p:cNvSpPr>
            <a:spLocks noChangeShapeType="1"/>
          </p:cNvSpPr>
          <p:nvPr/>
        </p:nvSpPr>
        <p:spPr bwMode="auto">
          <a:xfrm>
            <a:off x="6400800" y="4038600"/>
            <a:ext cx="762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6" name="Line 34"/>
          <p:cNvSpPr>
            <a:spLocks noChangeShapeType="1"/>
          </p:cNvSpPr>
          <p:nvPr/>
        </p:nvSpPr>
        <p:spPr bwMode="auto">
          <a:xfrm flipH="1">
            <a:off x="2286000" y="1066800"/>
            <a:ext cx="914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7" name="Line 35"/>
          <p:cNvSpPr>
            <a:spLocks noChangeShapeType="1"/>
          </p:cNvSpPr>
          <p:nvPr/>
        </p:nvSpPr>
        <p:spPr bwMode="auto">
          <a:xfrm flipH="1">
            <a:off x="3886200" y="1066800"/>
            <a:ext cx="228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8" name="Line 36"/>
          <p:cNvSpPr>
            <a:spLocks noChangeShapeType="1"/>
          </p:cNvSpPr>
          <p:nvPr/>
        </p:nvSpPr>
        <p:spPr bwMode="auto">
          <a:xfrm>
            <a:off x="5638800" y="10668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Footer Placeholder 1"/>
          <p:cNvSpPr>
            <a:spLocks noGrp="1"/>
          </p:cNvSpPr>
          <p:nvPr>
            <p:ph type="ftr" sz="quarter" idx="11"/>
          </p:nvPr>
        </p:nvSpPr>
        <p:spPr/>
        <p:txBody>
          <a:bodyPr/>
          <a:lstStyle/>
          <a:p>
            <a:r>
              <a:rPr lang="en-US"/>
              <a:t>www.interpreter-training.com</a:t>
            </a:r>
          </a:p>
        </p:txBody>
      </p:sp>
    </p:spTree>
    <p:extLst>
      <p:ext uri="{BB962C8B-B14F-4D97-AF65-F5344CB8AC3E}">
        <p14:creationId xmlns:p14="http://schemas.microsoft.com/office/powerpoint/2010/main" val="2156585918"/>
      </p:ext>
    </p:extLst>
  </p:cSld>
  <p:clrMapOvr>
    <a:masterClrMapping/>
  </p:clrMapOvr>
  <p:transition spd="slow">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2743200" y="609600"/>
            <a:ext cx="3505200" cy="762000"/>
          </a:xfrm>
          <a:prstGeom prst="rect">
            <a:avLst/>
          </a:prstGeom>
          <a:solidFill>
            <a:schemeClr val="accent1"/>
          </a:solidFill>
          <a:ln w="9525">
            <a:solidFill>
              <a:schemeClr val="tx1"/>
            </a:solidFill>
            <a:miter lim="800000"/>
            <a:headEnd/>
            <a:tailEnd/>
          </a:ln>
        </p:spPr>
        <p:txBody>
          <a:bodyPr wrap="none" anchor="ctr"/>
          <a:lstStyle/>
          <a:p>
            <a:pPr algn="ctr"/>
            <a:r>
              <a:rPr lang="en-US" sz="3600" b="1" dirty="0">
                <a:solidFill>
                  <a:schemeClr val="bg1"/>
                </a:solidFill>
              </a:rPr>
              <a:t>TRIAL</a:t>
            </a:r>
          </a:p>
        </p:txBody>
      </p:sp>
      <p:sp>
        <p:nvSpPr>
          <p:cNvPr id="8195" name="Rectangle 5"/>
          <p:cNvSpPr>
            <a:spLocks noChangeArrowheads="1"/>
          </p:cNvSpPr>
          <p:nvPr/>
        </p:nvSpPr>
        <p:spPr bwMode="auto">
          <a:xfrm>
            <a:off x="457200" y="20574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u="sng" dirty="0"/>
              <a:t>GUILTY/NO </a:t>
            </a:r>
          </a:p>
          <a:p>
            <a:pPr algn="ctr"/>
            <a:r>
              <a:rPr lang="en-US" u="sng" dirty="0"/>
              <a:t>CONTEST PLEA</a:t>
            </a:r>
          </a:p>
        </p:txBody>
      </p:sp>
      <p:sp>
        <p:nvSpPr>
          <p:cNvPr id="8196" name="Rectangle 6"/>
          <p:cNvSpPr>
            <a:spLocks noChangeArrowheads="1"/>
          </p:cNvSpPr>
          <p:nvPr/>
        </p:nvSpPr>
        <p:spPr bwMode="auto">
          <a:xfrm>
            <a:off x="3200400" y="2133600"/>
            <a:ext cx="1184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sng" dirty="0"/>
              <a:t>FOUND</a:t>
            </a:r>
          </a:p>
          <a:p>
            <a:r>
              <a:rPr lang="en-US" u="sng" dirty="0"/>
              <a:t>GUILTY</a:t>
            </a:r>
          </a:p>
        </p:txBody>
      </p:sp>
      <p:sp>
        <p:nvSpPr>
          <p:cNvPr id="8197" name="Rectangle 7"/>
          <p:cNvSpPr>
            <a:spLocks noChangeArrowheads="1"/>
          </p:cNvSpPr>
          <p:nvPr/>
        </p:nvSpPr>
        <p:spPr bwMode="auto">
          <a:xfrm>
            <a:off x="4495800" y="20574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u="sng" dirty="0"/>
              <a:t>FOUND NOT </a:t>
            </a:r>
          </a:p>
          <a:p>
            <a:pPr algn="ctr"/>
            <a:r>
              <a:rPr lang="en-US" u="sng" dirty="0"/>
              <a:t>GUILTY</a:t>
            </a:r>
          </a:p>
        </p:txBody>
      </p:sp>
      <p:sp>
        <p:nvSpPr>
          <p:cNvPr id="8198" name="Rectangle 8"/>
          <p:cNvSpPr>
            <a:spLocks noChangeArrowheads="1"/>
          </p:cNvSpPr>
          <p:nvPr/>
        </p:nvSpPr>
        <p:spPr bwMode="auto">
          <a:xfrm>
            <a:off x="7391400" y="2133600"/>
            <a:ext cx="1347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30000"/>
              </a:spcBef>
            </a:pPr>
            <a:r>
              <a:rPr lang="en-US" u="sng" dirty="0"/>
              <a:t>NO SHOW</a:t>
            </a:r>
          </a:p>
        </p:txBody>
      </p:sp>
      <p:sp>
        <p:nvSpPr>
          <p:cNvPr id="8199" name="Rectangle 11"/>
          <p:cNvSpPr>
            <a:spLocks noChangeArrowheads="1"/>
          </p:cNvSpPr>
          <p:nvPr/>
        </p:nvSpPr>
        <p:spPr bwMode="auto">
          <a:xfrm>
            <a:off x="1981200" y="3733800"/>
            <a:ext cx="1520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30000"/>
              </a:spcBef>
            </a:pPr>
            <a:r>
              <a:rPr lang="en-US" b="1" u="sng" dirty="0"/>
              <a:t>SENTENCE</a:t>
            </a:r>
          </a:p>
        </p:txBody>
      </p:sp>
      <p:sp>
        <p:nvSpPr>
          <p:cNvPr id="8200" name="Line 12"/>
          <p:cNvSpPr>
            <a:spLocks noChangeShapeType="1"/>
          </p:cNvSpPr>
          <p:nvPr/>
        </p:nvSpPr>
        <p:spPr bwMode="auto">
          <a:xfrm>
            <a:off x="1600200" y="26670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1" name="Line 13"/>
          <p:cNvSpPr>
            <a:spLocks noChangeShapeType="1"/>
          </p:cNvSpPr>
          <p:nvPr/>
        </p:nvSpPr>
        <p:spPr bwMode="auto">
          <a:xfrm>
            <a:off x="3733800" y="27432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2" name="Line 14"/>
          <p:cNvSpPr>
            <a:spLocks noChangeShapeType="1"/>
          </p:cNvSpPr>
          <p:nvPr/>
        </p:nvSpPr>
        <p:spPr bwMode="auto">
          <a:xfrm>
            <a:off x="1600200" y="3124200"/>
            <a:ext cx="213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3" name="Line 15"/>
          <p:cNvSpPr>
            <a:spLocks noChangeShapeType="1"/>
          </p:cNvSpPr>
          <p:nvPr/>
        </p:nvSpPr>
        <p:spPr bwMode="auto">
          <a:xfrm>
            <a:off x="2667000" y="31242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4" name="Rectangle 16"/>
          <p:cNvSpPr>
            <a:spLocks noChangeArrowheads="1"/>
          </p:cNvSpPr>
          <p:nvPr/>
        </p:nvSpPr>
        <p:spPr bwMode="auto">
          <a:xfrm>
            <a:off x="4495800" y="3733800"/>
            <a:ext cx="1717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30000"/>
              </a:spcBef>
            </a:pPr>
            <a:r>
              <a:rPr lang="en-US" b="1" u="sng" dirty="0"/>
              <a:t>DISCHARGE</a:t>
            </a:r>
          </a:p>
        </p:txBody>
      </p:sp>
      <p:sp>
        <p:nvSpPr>
          <p:cNvPr id="8205" name="Line 17"/>
          <p:cNvSpPr>
            <a:spLocks noChangeShapeType="1"/>
          </p:cNvSpPr>
          <p:nvPr/>
        </p:nvSpPr>
        <p:spPr bwMode="auto">
          <a:xfrm>
            <a:off x="5334000" y="2667000"/>
            <a:ext cx="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6" name="Line 19"/>
          <p:cNvSpPr>
            <a:spLocks noChangeShapeType="1"/>
          </p:cNvSpPr>
          <p:nvPr/>
        </p:nvSpPr>
        <p:spPr bwMode="auto">
          <a:xfrm>
            <a:off x="8001000" y="2438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7" name="Rectangle 20"/>
          <p:cNvSpPr>
            <a:spLocks noChangeArrowheads="1"/>
          </p:cNvSpPr>
          <p:nvPr/>
        </p:nvSpPr>
        <p:spPr bwMode="auto">
          <a:xfrm>
            <a:off x="7086600" y="3048000"/>
            <a:ext cx="1752600" cy="533400"/>
          </a:xfrm>
          <a:prstGeom prst="rect">
            <a:avLst/>
          </a:prstGeom>
          <a:solidFill>
            <a:schemeClr val="accent1"/>
          </a:solidFill>
          <a:ln w="9525">
            <a:solidFill>
              <a:schemeClr val="tx1"/>
            </a:solidFill>
            <a:prstDash val="lgDash"/>
            <a:miter lim="800000"/>
            <a:headEnd/>
            <a:tailEnd/>
          </a:ln>
        </p:spPr>
        <p:txBody>
          <a:bodyPr wrap="none" anchor="ctr"/>
          <a:lstStyle/>
          <a:p>
            <a:pPr algn="ctr"/>
            <a:r>
              <a:rPr lang="en-US" dirty="0">
                <a:solidFill>
                  <a:schemeClr val="bg1"/>
                </a:solidFill>
              </a:rPr>
              <a:t>WARRANT</a:t>
            </a:r>
          </a:p>
        </p:txBody>
      </p:sp>
      <p:sp>
        <p:nvSpPr>
          <p:cNvPr id="8208" name="Line 22"/>
          <p:cNvSpPr>
            <a:spLocks noChangeShapeType="1"/>
          </p:cNvSpPr>
          <p:nvPr/>
        </p:nvSpPr>
        <p:spPr bwMode="auto">
          <a:xfrm>
            <a:off x="8001000" y="3581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9" name="Rectangle 23"/>
          <p:cNvSpPr>
            <a:spLocks noChangeArrowheads="1"/>
          </p:cNvSpPr>
          <p:nvPr/>
        </p:nvSpPr>
        <p:spPr bwMode="auto">
          <a:xfrm>
            <a:off x="6992983" y="4144056"/>
            <a:ext cx="1905000" cy="457200"/>
          </a:xfrm>
          <a:prstGeom prst="rect">
            <a:avLst/>
          </a:prstGeom>
          <a:solidFill>
            <a:schemeClr val="accent1"/>
          </a:solidFill>
          <a:ln w="9525">
            <a:solidFill>
              <a:schemeClr val="tx1"/>
            </a:solidFill>
            <a:miter lim="800000"/>
            <a:headEnd/>
            <a:tailEnd/>
          </a:ln>
        </p:spPr>
        <p:txBody>
          <a:bodyPr wrap="none" anchor="ctr"/>
          <a:lstStyle/>
          <a:p>
            <a:pPr algn="ctr"/>
            <a:r>
              <a:rPr lang="en-US" dirty="0">
                <a:solidFill>
                  <a:schemeClr val="bg1"/>
                </a:solidFill>
              </a:rPr>
              <a:t>ARREST</a:t>
            </a:r>
          </a:p>
        </p:txBody>
      </p:sp>
      <p:sp>
        <p:nvSpPr>
          <p:cNvPr id="8210" name="Line 24"/>
          <p:cNvSpPr>
            <a:spLocks noChangeShapeType="1"/>
          </p:cNvSpPr>
          <p:nvPr/>
        </p:nvSpPr>
        <p:spPr bwMode="auto">
          <a:xfrm flipH="1">
            <a:off x="1905000" y="1371600"/>
            <a:ext cx="13716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1" name="Line 26"/>
          <p:cNvSpPr>
            <a:spLocks noChangeShapeType="1"/>
          </p:cNvSpPr>
          <p:nvPr/>
        </p:nvSpPr>
        <p:spPr bwMode="auto">
          <a:xfrm flipH="1">
            <a:off x="3733800" y="1371600"/>
            <a:ext cx="533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2" name="Line 27"/>
          <p:cNvSpPr>
            <a:spLocks noChangeShapeType="1"/>
          </p:cNvSpPr>
          <p:nvPr/>
        </p:nvSpPr>
        <p:spPr bwMode="auto">
          <a:xfrm>
            <a:off x="5257800" y="12954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3" name="Line 29"/>
          <p:cNvSpPr>
            <a:spLocks noChangeShapeType="1"/>
          </p:cNvSpPr>
          <p:nvPr/>
        </p:nvSpPr>
        <p:spPr bwMode="auto">
          <a:xfrm>
            <a:off x="5943600" y="1371600"/>
            <a:ext cx="1981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Footer Placeholder 1"/>
          <p:cNvSpPr>
            <a:spLocks noGrp="1"/>
          </p:cNvSpPr>
          <p:nvPr>
            <p:ph type="ftr" sz="quarter" idx="11"/>
          </p:nvPr>
        </p:nvSpPr>
        <p:spPr/>
        <p:txBody>
          <a:bodyPr/>
          <a:lstStyle/>
          <a:p>
            <a:r>
              <a:rPr lang="en-US"/>
              <a:t>www.interpreter-training.com</a:t>
            </a:r>
          </a:p>
        </p:txBody>
      </p:sp>
    </p:spTree>
    <p:extLst>
      <p:ext uri="{BB962C8B-B14F-4D97-AF65-F5344CB8AC3E}">
        <p14:creationId xmlns:p14="http://schemas.microsoft.com/office/powerpoint/2010/main" val="1122001738"/>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barn(inVertical)">
                                      <p:cBhvr>
                                        <p:cTn id="12" dur="500"/>
                                        <p:tgtEl>
                                          <p:spTgt spid="81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wipe(down)">
                                      <p:cBhvr>
                                        <p:cTn id="17" dur="50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199"/>
                                        </p:tgtEl>
                                        <p:attrNameLst>
                                          <p:attrName>style.visibility</p:attrName>
                                        </p:attrNameLst>
                                      </p:cBhvr>
                                      <p:to>
                                        <p:strVal val="visible"/>
                                      </p:to>
                                    </p:set>
                                    <p:animEffect transition="in" filter="circle(in)">
                                      <p:cBhvr>
                                        <p:cTn id="22" dur="2000"/>
                                        <p:tgtEl>
                                          <p:spTgt spid="819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197"/>
                                        </p:tgtEl>
                                        <p:attrNameLst>
                                          <p:attrName>style.visibility</p:attrName>
                                        </p:attrNameLst>
                                      </p:cBhvr>
                                      <p:to>
                                        <p:strVal val="visible"/>
                                      </p:to>
                                    </p:set>
                                    <p:animEffect transition="in" filter="wipe(down)">
                                      <p:cBhvr>
                                        <p:cTn id="27" dur="500"/>
                                        <p:tgtEl>
                                          <p:spTgt spid="819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204"/>
                                        </p:tgtEl>
                                        <p:attrNameLst>
                                          <p:attrName>style.visibility</p:attrName>
                                        </p:attrNameLst>
                                      </p:cBhvr>
                                      <p:to>
                                        <p:strVal val="visible"/>
                                      </p:to>
                                    </p:set>
                                    <p:animEffect transition="in" filter="barn(inVertical)">
                                      <p:cBhvr>
                                        <p:cTn id="32" dur="500"/>
                                        <p:tgtEl>
                                          <p:spTgt spid="820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198"/>
                                        </p:tgtEl>
                                        <p:attrNameLst>
                                          <p:attrName>style.visibility</p:attrName>
                                        </p:attrNameLst>
                                      </p:cBhvr>
                                      <p:to>
                                        <p:strVal val="visible"/>
                                      </p:to>
                                    </p:set>
                                    <p:animEffect transition="in" filter="circle(in)">
                                      <p:cBhvr>
                                        <p:cTn id="37" dur="2000"/>
                                        <p:tgtEl>
                                          <p:spTgt spid="819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8207"/>
                                        </p:tgtEl>
                                        <p:attrNameLst>
                                          <p:attrName>style.visibility</p:attrName>
                                        </p:attrNameLst>
                                      </p:cBhvr>
                                      <p:to>
                                        <p:strVal val="visible"/>
                                      </p:to>
                                    </p:set>
                                    <p:animEffect transition="in" filter="circle(in)">
                                      <p:cBhvr>
                                        <p:cTn id="42" dur="2000"/>
                                        <p:tgtEl>
                                          <p:spTgt spid="820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8209"/>
                                        </p:tgtEl>
                                        <p:attrNameLst>
                                          <p:attrName>style.visibility</p:attrName>
                                        </p:attrNameLst>
                                      </p:cBhvr>
                                      <p:to>
                                        <p:strVal val="visible"/>
                                      </p:to>
                                    </p:set>
                                    <p:animEffect transition="in" filter="circle(in)">
                                      <p:cBhvr>
                                        <p:cTn id="47" dur="2000"/>
                                        <p:tgtEl>
                                          <p:spTgt spid="8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p:bldP spid="8196" grpId="0"/>
      <p:bldP spid="8197" grpId="0"/>
      <p:bldP spid="8198" grpId="0"/>
      <p:bldP spid="8199" grpId="0"/>
      <p:bldP spid="8204" grpId="0"/>
      <p:bldP spid="8207" grpId="0" animBg="1"/>
      <p:bldP spid="82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www.interpreter-training.com</a:t>
            </a:r>
          </a:p>
        </p:txBody>
      </p:sp>
      <p:sp>
        <p:nvSpPr>
          <p:cNvPr id="3" name="Content Placeholder 2"/>
          <p:cNvSpPr txBox="1">
            <a:spLocks/>
          </p:cNvSpPr>
          <p:nvPr/>
        </p:nvSpPr>
        <p:spPr>
          <a:xfrm>
            <a:off x="457200" y="381001"/>
            <a:ext cx="8229600" cy="5029200"/>
          </a:xfrm>
          <a:prstGeom prst="rect">
            <a:avLst/>
          </a:prstGeom>
        </p:spPr>
        <p:txBody>
          <a:bodyPr numCol="1">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PARTS OF A TRIAL</a:t>
            </a:r>
          </a:p>
          <a:p>
            <a:pPr marL="0" indent="0" algn="ctr">
              <a:buNone/>
            </a:pPr>
            <a:r>
              <a:rPr lang="en-US" dirty="0"/>
              <a:t>Jury Trial</a:t>
            </a:r>
          </a:p>
          <a:p>
            <a:pPr marL="0" indent="0">
              <a:buNone/>
            </a:pPr>
            <a:r>
              <a:rPr lang="en-US" dirty="0"/>
              <a:t>1. Judge Welcome</a:t>
            </a:r>
          </a:p>
          <a:p>
            <a:pPr marL="914400" lvl="1" indent="-514350"/>
            <a:r>
              <a:rPr lang="en-US" dirty="0"/>
              <a:t>Introduction of parties and participants</a:t>
            </a:r>
          </a:p>
          <a:p>
            <a:pPr marL="914400" lvl="1" indent="-514350"/>
            <a:r>
              <a:rPr lang="en-US" dirty="0"/>
              <a:t>Style of case</a:t>
            </a:r>
          </a:p>
          <a:p>
            <a:pPr marL="914400" lvl="1" indent="-514350"/>
            <a:r>
              <a:rPr lang="en-US" dirty="0"/>
              <a:t>Jury Selection</a:t>
            </a:r>
          </a:p>
          <a:p>
            <a:pPr marL="1314450" lvl="2" indent="-514350"/>
            <a:r>
              <a:rPr lang="en-US" dirty="0" err="1"/>
              <a:t>Voir</a:t>
            </a:r>
            <a:r>
              <a:rPr lang="en-US" dirty="0"/>
              <a:t> dire</a:t>
            </a:r>
          </a:p>
          <a:p>
            <a:pPr marL="1314450" lvl="2" indent="-514350"/>
            <a:r>
              <a:rPr lang="en-US" dirty="0"/>
              <a:t>Challenges</a:t>
            </a:r>
          </a:p>
          <a:p>
            <a:pPr marL="1771650" lvl="3" indent="-514350"/>
            <a:r>
              <a:rPr lang="en-US" dirty="0"/>
              <a:t>Peremptory</a:t>
            </a:r>
          </a:p>
          <a:p>
            <a:pPr marL="1771650" lvl="3" indent="-514350"/>
            <a:r>
              <a:rPr lang="en-US" dirty="0"/>
              <a:t>For cause</a:t>
            </a:r>
          </a:p>
        </p:txBody>
      </p:sp>
      <p:sp>
        <p:nvSpPr>
          <p:cNvPr id="4" name="TextBox 3"/>
          <p:cNvSpPr txBox="1"/>
          <p:nvPr/>
        </p:nvSpPr>
        <p:spPr>
          <a:xfrm>
            <a:off x="1257300" y="5248275"/>
            <a:ext cx="5181600" cy="461665"/>
          </a:xfrm>
          <a:prstGeom prst="rect">
            <a:avLst/>
          </a:prstGeom>
          <a:noFill/>
        </p:spPr>
        <p:txBody>
          <a:bodyPr wrap="square" rtlCol="0">
            <a:spAutoFit/>
          </a:bodyPr>
          <a:lstStyle/>
          <a:p>
            <a:pPr marL="285750" indent="-285750">
              <a:buFont typeface="Arial" pitchFamily="34" charset="0"/>
              <a:buChar char="•"/>
            </a:pPr>
            <a:r>
              <a:rPr lang="en-US" sz="2400" dirty="0"/>
              <a:t>   Choosing and impaneling the jury</a:t>
            </a:r>
          </a:p>
        </p:txBody>
      </p:sp>
    </p:spTree>
    <p:extLst>
      <p:ext uri="{BB962C8B-B14F-4D97-AF65-F5344CB8AC3E}">
        <p14:creationId xmlns:p14="http://schemas.microsoft.com/office/powerpoint/2010/main" val="112901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circle(in)">
                                      <p:cBhvr>
                                        <p:cTn id="38" dur="20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circle(in)">
                                      <p:cBhvr>
                                        <p:cTn id="43" dur="20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wipe(down)">
                                      <p:cBhvr>
                                        <p:cTn id="4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www.interpreter-training.com</a:t>
            </a:r>
          </a:p>
        </p:txBody>
      </p:sp>
      <p:sp>
        <p:nvSpPr>
          <p:cNvPr id="3" name="Content Placeholder 2"/>
          <p:cNvSpPr txBox="1">
            <a:spLocks/>
          </p:cNvSpPr>
          <p:nvPr/>
        </p:nvSpPr>
        <p:spPr>
          <a:xfrm>
            <a:off x="457200" y="228601"/>
            <a:ext cx="8229600" cy="3733799"/>
          </a:xfrm>
          <a:prstGeom prst="rect">
            <a:avLst/>
          </a:prstGeom>
        </p:spPr>
        <p:txBody>
          <a:bodyPr numCol="1">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None/>
            </a:pPr>
            <a:r>
              <a:rPr lang="en-US" sz="3200" dirty="0"/>
              <a:t>2. Opening Statements</a:t>
            </a:r>
          </a:p>
          <a:p>
            <a:pPr marL="857250" lvl="1" indent="-457200">
              <a:buFontTx/>
              <a:buChar char="-"/>
            </a:pPr>
            <a:r>
              <a:rPr lang="en-US" dirty="0"/>
              <a:t>Prosecution</a:t>
            </a:r>
          </a:p>
          <a:p>
            <a:pPr marL="857250" lvl="1" indent="-457200">
              <a:buFontTx/>
              <a:buChar char="-"/>
            </a:pPr>
            <a:r>
              <a:rPr lang="en-US" dirty="0"/>
              <a:t>Defense</a:t>
            </a:r>
          </a:p>
          <a:p>
            <a:pPr marL="400050" lvl="1" indent="0">
              <a:buNone/>
            </a:pPr>
            <a:r>
              <a:rPr lang="en-US" sz="3200" dirty="0"/>
              <a:t>3. Prosecution Case</a:t>
            </a:r>
          </a:p>
          <a:p>
            <a:pPr marL="857250" lvl="1" indent="-457200">
              <a:buFontTx/>
              <a:buChar char="-"/>
            </a:pPr>
            <a:r>
              <a:rPr lang="en-US" dirty="0"/>
              <a:t>Presentation of witnesses</a:t>
            </a:r>
          </a:p>
          <a:p>
            <a:pPr marL="1257300" lvl="2" indent="-457200">
              <a:buFontTx/>
              <a:buChar char="-"/>
            </a:pPr>
            <a:r>
              <a:rPr lang="en-US" dirty="0"/>
              <a:t>Eye witness</a:t>
            </a:r>
          </a:p>
          <a:p>
            <a:pPr marL="1257300" lvl="2" indent="-457200">
              <a:buFontTx/>
              <a:buChar char="-"/>
            </a:pPr>
            <a:r>
              <a:rPr lang="en-US" dirty="0"/>
              <a:t>Expert witness</a:t>
            </a:r>
          </a:p>
          <a:p>
            <a:pPr marL="800100" lvl="2" indent="0">
              <a:buNone/>
            </a:pPr>
            <a:endParaRPr lang="en-US" dirty="0"/>
          </a:p>
        </p:txBody>
      </p:sp>
      <p:sp>
        <p:nvSpPr>
          <p:cNvPr id="4" name="TextBox 3"/>
          <p:cNvSpPr txBox="1"/>
          <p:nvPr/>
        </p:nvSpPr>
        <p:spPr>
          <a:xfrm>
            <a:off x="838200" y="3733800"/>
            <a:ext cx="7696200" cy="1261884"/>
          </a:xfrm>
          <a:prstGeom prst="rect">
            <a:avLst/>
          </a:prstGeom>
          <a:noFill/>
        </p:spPr>
        <p:txBody>
          <a:bodyPr wrap="square" rtlCol="0">
            <a:spAutoFit/>
          </a:bodyPr>
          <a:lstStyle/>
          <a:p>
            <a:pPr marL="285750" indent="-285750">
              <a:buFontTx/>
              <a:buChar char="-"/>
            </a:pPr>
            <a:r>
              <a:rPr lang="en-US" sz="2800" dirty="0"/>
              <a:t>  Witness testimony</a:t>
            </a:r>
          </a:p>
          <a:p>
            <a:pPr marL="742950" lvl="1" indent="-285750">
              <a:buFontTx/>
              <a:buChar char="-"/>
            </a:pPr>
            <a:r>
              <a:rPr lang="en-US" sz="2400" dirty="0"/>
              <a:t>Direct examination</a:t>
            </a:r>
          </a:p>
          <a:p>
            <a:pPr marL="742950" lvl="1" indent="-285750">
              <a:buFontTx/>
              <a:buChar char="-"/>
            </a:pPr>
            <a:r>
              <a:rPr lang="en-US" sz="2400" dirty="0"/>
              <a:t>Cross examination</a:t>
            </a:r>
          </a:p>
        </p:txBody>
      </p:sp>
      <p:sp>
        <p:nvSpPr>
          <p:cNvPr id="5" name="TextBox 4"/>
          <p:cNvSpPr txBox="1"/>
          <p:nvPr/>
        </p:nvSpPr>
        <p:spPr>
          <a:xfrm>
            <a:off x="914400" y="4876800"/>
            <a:ext cx="7239000" cy="954107"/>
          </a:xfrm>
          <a:prstGeom prst="rect">
            <a:avLst/>
          </a:prstGeom>
          <a:noFill/>
        </p:spPr>
        <p:txBody>
          <a:bodyPr wrap="square" rtlCol="0">
            <a:spAutoFit/>
          </a:bodyPr>
          <a:lstStyle/>
          <a:p>
            <a:pPr marL="285750" indent="-285750">
              <a:buFontTx/>
              <a:buChar char="-"/>
            </a:pPr>
            <a:r>
              <a:rPr lang="en-US" sz="2800" dirty="0"/>
              <a:t>Exhibits and other evidence</a:t>
            </a:r>
          </a:p>
          <a:p>
            <a:pPr marL="285750" indent="-285750">
              <a:buFontTx/>
              <a:buChar char="-"/>
            </a:pPr>
            <a:r>
              <a:rPr lang="en-US" sz="2800" dirty="0"/>
              <a:t>Prosecution rests</a:t>
            </a:r>
          </a:p>
        </p:txBody>
      </p:sp>
    </p:spTree>
    <p:extLst>
      <p:ext uri="{BB962C8B-B14F-4D97-AF65-F5344CB8AC3E}">
        <p14:creationId xmlns:p14="http://schemas.microsoft.com/office/powerpoint/2010/main" val="282206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barn(inVertical)">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wipe(down)">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wipe(down)">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Effect transition="in" filter="wipe(down)">
                                      <p:cBhvr>
                                        <p:cTn id="5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www.interpreter-training.com</a:t>
            </a:r>
          </a:p>
        </p:txBody>
      </p:sp>
      <p:sp>
        <p:nvSpPr>
          <p:cNvPr id="3" name="Content Placeholder 2"/>
          <p:cNvSpPr txBox="1">
            <a:spLocks/>
          </p:cNvSpPr>
          <p:nvPr/>
        </p:nvSpPr>
        <p:spPr>
          <a:xfrm>
            <a:off x="457200" y="228601"/>
            <a:ext cx="8229600" cy="1981199"/>
          </a:xfrm>
          <a:prstGeom prst="rect">
            <a:avLst/>
          </a:prstGeom>
        </p:spPr>
        <p:txBody>
          <a:bodyPr numCol="1">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None/>
            </a:pPr>
            <a:r>
              <a:rPr lang="en-US" sz="3200" dirty="0"/>
              <a:t>4. Defense Case</a:t>
            </a:r>
          </a:p>
          <a:p>
            <a:pPr marL="857250" lvl="1" indent="-457200">
              <a:buFontTx/>
              <a:buChar char="-"/>
            </a:pPr>
            <a:r>
              <a:rPr lang="en-US" dirty="0"/>
              <a:t>Presentation of witnesses</a:t>
            </a:r>
          </a:p>
          <a:p>
            <a:pPr marL="1257300" lvl="2" indent="-457200">
              <a:buFontTx/>
              <a:buChar char="-"/>
            </a:pPr>
            <a:r>
              <a:rPr lang="en-US" dirty="0"/>
              <a:t>Eye witness</a:t>
            </a:r>
          </a:p>
          <a:p>
            <a:pPr marL="1257300" lvl="2" indent="-457200">
              <a:buFontTx/>
              <a:buChar char="-"/>
            </a:pPr>
            <a:r>
              <a:rPr lang="en-US" dirty="0"/>
              <a:t>Expert witness</a:t>
            </a:r>
          </a:p>
          <a:p>
            <a:pPr marL="800100" lvl="2" indent="0">
              <a:buNone/>
            </a:pPr>
            <a:endParaRPr lang="en-US" dirty="0"/>
          </a:p>
        </p:txBody>
      </p:sp>
      <p:sp>
        <p:nvSpPr>
          <p:cNvPr id="4" name="TextBox 3"/>
          <p:cNvSpPr txBox="1"/>
          <p:nvPr/>
        </p:nvSpPr>
        <p:spPr>
          <a:xfrm>
            <a:off x="838200" y="2228850"/>
            <a:ext cx="7696200" cy="1261884"/>
          </a:xfrm>
          <a:prstGeom prst="rect">
            <a:avLst/>
          </a:prstGeom>
          <a:noFill/>
        </p:spPr>
        <p:txBody>
          <a:bodyPr wrap="square" rtlCol="0">
            <a:spAutoFit/>
          </a:bodyPr>
          <a:lstStyle/>
          <a:p>
            <a:pPr marL="285750" indent="-285750">
              <a:buFontTx/>
              <a:buChar char="-"/>
            </a:pPr>
            <a:r>
              <a:rPr lang="en-US" sz="2800" dirty="0"/>
              <a:t>  Witness testimony</a:t>
            </a:r>
          </a:p>
          <a:p>
            <a:pPr marL="742950" lvl="1" indent="-285750">
              <a:buFontTx/>
              <a:buChar char="-"/>
            </a:pPr>
            <a:r>
              <a:rPr lang="en-US" sz="2400" dirty="0"/>
              <a:t>Direct examination</a:t>
            </a:r>
          </a:p>
          <a:p>
            <a:pPr marL="742950" lvl="1" indent="-285750">
              <a:buFontTx/>
              <a:buChar char="-"/>
            </a:pPr>
            <a:r>
              <a:rPr lang="en-US" sz="2400" dirty="0"/>
              <a:t>Cross examination</a:t>
            </a:r>
          </a:p>
        </p:txBody>
      </p:sp>
      <p:sp>
        <p:nvSpPr>
          <p:cNvPr id="6" name="TextBox 5"/>
          <p:cNvSpPr txBox="1"/>
          <p:nvPr/>
        </p:nvSpPr>
        <p:spPr>
          <a:xfrm>
            <a:off x="828675" y="3471684"/>
            <a:ext cx="7239000" cy="954107"/>
          </a:xfrm>
          <a:prstGeom prst="rect">
            <a:avLst/>
          </a:prstGeom>
          <a:noFill/>
        </p:spPr>
        <p:txBody>
          <a:bodyPr wrap="square" rtlCol="0">
            <a:spAutoFit/>
          </a:bodyPr>
          <a:lstStyle/>
          <a:p>
            <a:pPr marL="285750" indent="-285750">
              <a:buFontTx/>
              <a:buChar char="-"/>
            </a:pPr>
            <a:r>
              <a:rPr lang="en-US" sz="2800" dirty="0"/>
              <a:t>Exhibits and other evidence</a:t>
            </a:r>
          </a:p>
          <a:p>
            <a:pPr marL="285750" indent="-285750">
              <a:buFontTx/>
              <a:buChar char="-"/>
            </a:pPr>
            <a:r>
              <a:rPr lang="en-US" sz="2800" dirty="0"/>
              <a:t>Defense rests</a:t>
            </a:r>
          </a:p>
        </p:txBody>
      </p:sp>
    </p:spTree>
    <p:extLst>
      <p:ext uri="{BB962C8B-B14F-4D97-AF65-F5344CB8AC3E}">
        <p14:creationId xmlns:p14="http://schemas.microsoft.com/office/powerpoint/2010/main" val="328587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circle(in)">
                                      <p:cBhvr>
                                        <p:cTn id="27" dur="2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down)">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circle(in)">
                                      <p:cBhvr>
                                        <p:cTn id="37" dur="20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circle(in)">
                                      <p:cBhvr>
                                        <p:cTn id="42" dur="20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circle(in)">
                                      <p:cBhvr>
                                        <p:cTn id="4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www.interpreter-training.com</a:t>
            </a:r>
          </a:p>
        </p:txBody>
      </p:sp>
      <p:sp>
        <p:nvSpPr>
          <p:cNvPr id="4" name="Content Placeholder 2"/>
          <p:cNvSpPr txBox="1">
            <a:spLocks/>
          </p:cNvSpPr>
          <p:nvPr/>
        </p:nvSpPr>
        <p:spPr>
          <a:xfrm>
            <a:off x="457200" y="990600"/>
            <a:ext cx="8229600" cy="3962400"/>
          </a:xfrm>
          <a:prstGeom prst="rect">
            <a:avLst/>
          </a:prstGeom>
        </p:spPr>
        <p:txBody>
          <a:bodyPr numCol="1">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5. Closing Arguments</a:t>
            </a:r>
          </a:p>
          <a:p>
            <a:pPr marL="0" indent="0">
              <a:buNone/>
            </a:pPr>
            <a:endParaRPr lang="en-US" dirty="0"/>
          </a:p>
          <a:p>
            <a:pPr marL="0" indent="0">
              <a:buNone/>
            </a:pPr>
            <a:r>
              <a:rPr lang="en-US" dirty="0"/>
              <a:t>6. Jury Instructions</a:t>
            </a:r>
          </a:p>
          <a:p>
            <a:pPr marL="0" indent="0">
              <a:buNone/>
            </a:pPr>
            <a:endParaRPr lang="en-US" dirty="0"/>
          </a:p>
          <a:p>
            <a:pPr marL="0" indent="0">
              <a:buNone/>
            </a:pPr>
            <a:r>
              <a:rPr lang="en-US" dirty="0"/>
              <a:t>7. Verdict</a:t>
            </a:r>
          </a:p>
        </p:txBody>
      </p:sp>
    </p:spTree>
    <p:extLst>
      <p:ext uri="{BB962C8B-B14F-4D97-AF65-F5344CB8AC3E}">
        <p14:creationId xmlns:p14="http://schemas.microsoft.com/office/powerpoint/2010/main" val="262560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7"/>
          <p:cNvSpPr>
            <a:spLocks noGrp="1" noChangeArrowheads="1"/>
          </p:cNvSpPr>
          <p:nvPr>
            <p:ph idx="1"/>
          </p:nvPr>
        </p:nvSpPr>
        <p:spPr>
          <a:xfrm>
            <a:off x="381000" y="457200"/>
            <a:ext cx="7848600" cy="4953000"/>
          </a:xfrm>
        </p:spPr>
        <p:txBody>
          <a:bodyPr>
            <a:normAutofit fontScale="85000" lnSpcReduction="10000"/>
          </a:bodyPr>
          <a:lstStyle/>
          <a:p>
            <a:pPr>
              <a:buNone/>
            </a:pPr>
            <a:r>
              <a:rPr lang="en-US" sz="5600" dirty="0"/>
              <a:t>Madness: </a:t>
            </a:r>
          </a:p>
          <a:p>
            <a:pPr>
              <a:buNone/>
            </a:pPr>
            <a:endParaRPr lang="en-US" sz="4800" dirty="0"/>
          </a:p>
          <a:p>
            <a:pPr>
              <a:buNone/>
            </a:pPr>
            <a:r>
              <a:rPr lang="en-US" sz="4800" dirty="0"/>
              <a:t>	“People doing the same thing</a:t>
            </a:r>
          </a:p>
          <a:p>
            <a:pPr>
              <a:buNone/>
            </a:pPr>
            <a:r>
              <a:rPr lang="en-US" sz="4800" dirty="0"/>
              <a:t>	over and over and expecting </a:t>
            </a:r>
          </a:p>
          <a:p>
            <a:pPr>
              <a:buNone/>
            </a:pPr>
            <a:r>
              <a:rPr lang="en-US" sz="4800" dirty="0"/>
              <a:t>	different results</a:t>
            </a:r>
            <a:r>
              <a:rPr lang="en-US" sz="4300" dirty="0"/>
              <a:t>”</a:t>
            </a:r>
          </a:p>
          <a:p>
            <a:pPr eaLnBrk="1" hangingPunct="1">
              <a:buFont typeface="Wingdings" pitchFamily="2" charset="2"/>
              <a:buNone/>
            </a:pPr>
            <a:endParaRPr lang="en-US" sz="4300" dirty="0"/>
          </a:p>
          <a:p>
            <a:pPr eaLnBrk="1" hangingPunct="1">
              <a:buFont typeface="Wingdings" pitchFamily="2" charset="2"/>
              <a:buNone/>
            </a:pPr>
            <a:r>
              <a:rPr lang="en-US" sz="4300" dirty="0"/>
              <a:t>						</a:t>
            </a:r>
            <a:r>
              <a:rPr lang="en-US" sz="4700" dirty="0"/>
              <a:t>Albert Einstein</a:t>
            </a:r>
            <a:endParaRPr lang="en-US" sz="4300" dirty="0"/>
          </a:p>
        </p:txBody>
      </p:sp>
      <p:sp>
        <p:nvSpPr>
          <p:cNvPr id="5" name="Footer Placeholder 4"/>
          <p:cNvSpPr>
            <a:spLocks noGrp="1"/>
          </p:cNvSpPr>
          <p:nvPr>
            <p:ph type="ftr" sz="quarter" idx="11"/>
          </p:nvPr>
        </p:nvSpPr>
        <p:spPr/>
        <p:txBody>
          <a:bodyPr/>
          <a:lstStyle/>
          <a:p>
            <a:pPr>
              <a:defRPr/>
            </a:pPr>
            <a:r>
              <a:rPr lang="en-US"/>
              <a:t>www.interpreter-training.com</a:t>
            </a:r>
            <a:endParaRPr lang="en-US" dirty="0"/>
          </a:p>
        </p:txBody>
      </p:sp>
      <p:sp>
        <p:nvSpPr>
          <p:cNvPr id="2" name="Date Placeholder 1"/>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23139878"/>
      </p:ext>
    </p:extLst>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152400" y="152400"/>
            <a:ext cx="7239000" cy="1143000"/>
          </a:xfrm>
        </p:spPr>
        <p:txBody>
          <a:bodyPr/>
          <a:lstStyle/>
          <a:p>
            <a:pPr eaLnBrk="1" hangingPunct="1"/>
            <a:r>
              <a:rPr lang="en-US" dirty="0"/>
              <a:t>David Kolb’s Learning Cycle</a:t>
            </a:r>
          </a:p>
        </p:txBody>
      </p:sp>
      <p:sp>
        <p:nvSpPr>
          <p:cNvPr id="60419" name="Rectangle 3"/>
          <p:cNvSpPr>
            <a:spLocks noGrp="1" noChangeArrowheads="1"/>
          </p:cNvSpPr>
          <p:nvPr>
            <p:ph idx="1"/>
          </p:nvPr>
        </p:nvSpPr>
        <p:spPr>
          <a:xfrm>
            <a:off x="838200" y="1066800"/>
            <a:ext cx="7239000" cy="5105400"/>
          </a:xfrm>
        </p:spPr>
        <p:txBody>
          <a:bodyPr/>
          <a:lstStyle/>
          <a:p>
            <a:pPr eaLnBrk="1" hangingPunct="1">
              <a:buFont typeface="Wingdings" pitchFamily="2" charset="2"/>
              <a:buNone/>
            </a:pPr>
            <a:r>
              <a:rPr lang="en-US" dirty="0"/>
              <a:t>Stages of the Learning Cycle.</a:t>
            </a:r>
          </a:p>
          <a:p>
            <a:pPr eaLnBrk="1" hangingPunct="1"/>
            <a:r>
              <a:rPr lang="en-US" b="1" u="sng" dirty="0"/>
              <a:t>Experiencing</a:t>
            </a:r>
            <a:r>
              <a:rPr lang="en-US" dirty="0"/>
              <a:t>: Carry out the task without reflection, just intention.</a:t>
            </a:r>
          </a:p>
          <a:p>
            <a:pPr eaLnBrk="1" hangingPunct="1"/>
            <a:r>
              <a:rPr lang="en-US" b="1" u="sng" dirty="0"/>
              <a:t>Reflection</a:t>
            </a:r>
            <a:r>
              <a:rPr lang="en-US" dirty="0"/>
              <a:t>: Stepping back from task &amp; review what’s been done and experienced.</a:t>
            </a:r>
          </a:p>
          <a:p>
            <a:pPr eaLnBrk="1" hangingPunct="1"/>
            <a:r>
              <a:rPr lang="en-US" b="1" u="sng" dirty="0"/>
              <a:t>Conceptualization</a:t>
            </a:r>
            <a:r>
              <a:rPr lang="en-US" dirty="0"/>
              <a:t>: Interpreting events noticed. Use theory for framing events.</a:t>
            </a:r>
          </a:p>
          <a:p>
            <a:pPr eaLnBrk="1" hangingPunct="1"/>
            <a:endParaRPr lang="en-US" dirty="0"/>
          </a:p>
          <a:p>
            <a:pPr eaLnBrk="1" hangingPunct="1">
              <a:buNone/>
            </a:pPr>
            <a:endParaRPr lang="en-US" dirty="0"/>
          </a:p>
        </p:txBody>
      </p:sp>
      <p:sp>
        <p:nvSpPr>
          <p:cNvPr id="5" name="Footer Placeholder 4"/>
          <p:cNvSpPr>
            <a:spLocks noGrp="1"/>
          </p:cNvSpPr>
          <p:nvPr>
            <p:ph type="ftr" sz="quarter" idx="11"/>
          </p:nvPr>
        </p:nvSpPr>
        <p:spPr/>
        <p:txBody>
          <a:bodyPr/>
          <a:lstStyle/>
          <a:p>
            <a:pPr>
              <a:defRPr/>
            </a:pPr>
            <a:r>
              <a:rPr lang="en-US"/>
              <a:t>www.interpreter-training.com</a:t>
            </a:r>
            <a:endParaRPr lang="en-US" dirty="0"/>
          </a:p>
        </p:txBody>
      </p:sp>
      <p:sp>
        <p:nvSpPr>
          <p:cNvPr id="2" name="Date Placeholder 1"/>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9327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additive="base">
                                        <p:cTn id="25" dur="500" fill="hold"/>
                                        <p:tgtEl>
                                          <p:spTgt spid="604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04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C3622C-2D73-41C3-914A-7DAD32A84EAA}" type="datetime1">
              <a:rPr lang="en-US" smtClean="0"/>
              <a:pPr/>
              <a:t>3/2/2017</a:t>
            </a:fld>
            <a:endParaRPr lang="en-US"/>
          </a:p>
        </p:txBody>
      </p:sp>
      <p:sp>
        <p:nvSpPr>
          <p:cNvPr id="4" name="Slide Number Placeholder 3"/>
          <p:cNvSpPr>
            <a:spLocks noGrp="1"/>
          </p:cNvSpPr>
          <p:nvPr>
            <p:ph type="sldNum" sz="quarter" idx="12"/>
          </p:nvPr>
        </p:nvSpPr>
        <p:spPr/>
        <p:txBody>
          <a:bodyPr/>
          <a:lstStyle/>
          <a:p>
            <a:fld id="{E35E8B97-7D14-471B-823F-7F7B0FAE3FAB}" type="slidenum">
              <a:rPr lang="en-US" smtClean="0"/>
              <a:pPr/>
              <a:t>5</a:t>
            </a:fld>
            <a:endParaRPr lang="en-US"/>
          </a:p>
        </p:txBody>
      </p:sp>
      <p:sp>
        <p:nvSpPr>
          <p:cNvPr id="5" name="Title 4"/>
          <p:cNvSpPr>
            <a:spLocks noGrp="1"/>
          </p:cNvSpPr>
          <p:nvPr>
            <p:ph type="title"/>
          </p:nvPr>
        </p:nvSpPr>
        <p:spPr>
          <a:xfrm>
            <a:off x="228600" y="1981200"/>
            <a:ext cx="8229600" cy="2590800"/>
          </a:xfrm>
          <a:custGeom>
            <a:avLst/>
            <a:gdLst>
              <a:gd name="connsiteX0" fmla="*/ 0 w 5265102"/>
              <a:gd name="connsiteY0" fmla="*/ 132843 h 797040"/>
              <a:gd name="connsiteX1" fmla="*/ 132843 w 5265102"/>
              <a:gd name="connsiteY1" fmla="*/ 0 h 797040"/>
              <a:gd name="connsiteX2" fmla="*/ 5132259 w 5265102"/>
              <a:gd name="connsiteY2" fmla="*/ 0 h 797040"/>
              <a:gd name="connsiteX3" fmla="*/ 5265102 w 5265102"/>
              <a:gd name="connsiteY3" fmla="*/ 132843 h 797040"/>
              <a:gd name="connsiteX4" fmla="*/ 5265102 w 5265102"/>
              <a:gd name="connsiteY4" fmla="*/ 664197 h 797040"/>
              <a:gd name="connsiteX5" fmla="*/ 5132259 w 5265102"/>
              <a:gd name="connsiteY5" fmla="*/ 797040 h 797040"/>
              <a:gd name="connsiteX6" fmla="*/ 132843 w 5265102"/>
              <a:gd name="connsiteY6" fmla="*/ 797040 h 797040"/>
              <a:gd name="connsiteX7" fmla="*/ 0 w 5265102"/>
              <a:gd name="connsiteY7" fmla="*/ 664197 h 797040"/>
              <a:gd name="connsiteX8" fmla="*/ 0 w 5265102"/>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5102" h="797040">
                <a:moveTo>
                  <a:pt x="0" y="132843"/>
                </a:moveTo>
                <a:cubicBezTo>
                  <a:pt x="0" y="59476"/>
                  <a:pt x="59476" y="0"/>
                  <a:pt x="132843" y="0"/>
                </a:cubicBezTo>
                <a:lnTo>
                  <a:pt x="5132259" y="0"/>
                </a:lnTo>
                <a:cubicBezTo>
                  <a:pt x="5205626" y="0"/>
                  <a:pt x="5265102" y="59476"/>
                  <a:pt x="5265102" y="132843"/>
                </a:cubicBezTo>
                <a:lnTo>
                  <a:pt x="5265102" y="664197"/>
                </a:lnTo>
                <a:cubicBezTo>
                  <a:pt x="5265102" y="737564"/>
                  <a:pt x="5205626" y="797040"/>
                  <a:pt x="5132259" y="797040"/>
                </a:cubicBezTo>
                <a:lnTo>
                  <a:pt x="132843" y="797040"/>
                </a:lnTo>
                <a:cubicBezTo>
                  <a:pt x="59476" y="797040"/>
                  <a:pt x="0" y="737564"/>
                  <a:pt x="0" y="664197"/>
                </a:cubicBezTo>
                <a:lnTo>
                  <a:pt x="0" y="132843"/>
                </a:lnTo>
                <a:close/>
              </a:path>
            </a:pathLst>
          </a:custGeom>
          <a:solidFill>
            <a:schemeClr val="bg1"/>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7916" tIns="38908" rIns="237916" bIns="38908" anchor="ctr"/>
          <a:lstStyle/>
          <a:p>
            <a:pPr marL="457200" indent="-457200" defTabSz="1200150" eaLnBrk="1" hangingPunct="1">
              <a:lnSpc>
                <a:spcPct val="90000"/>
              </a:lnSpc>
              <a:spcAft>
                <a:spcPct val="35000"/>
              </a:spcAft>
              <a:buFont typeface="Arial" panose="020B0604020202020204" pitchFamily="34" charset="0"/>
              <a:buChar char="•"/>
              <a:defRPr/>
            </a:pPr>
            <a:r>
              <a:rPr lang="en-US" sz="2800" b="1" dirty="0">
                <a:solidFill>
                  <a:srgbClr val="434342"/>
                </a:solidFill>
                <a:latin typeface="+mj-lt"/>
                <a:cs typeface="Arial" charset="0"/>
              </a:rPr>
              <a:t>The Constitution of the United States of America</a:t>
            </a:r>
            <a:br>
              <a:rPr lang="en-US" sz="2800" b="1" dirty="0">
                <a:solidFill>
                  <a:srgbClr val="434342"/>
                </a:solidFill>
                <a:latin typeface="+mj-lt"/>
                <a:cs typeface="Arial" charset="0"/>
              </a:rPr>
            </a:br>
            <a:r>
              <a:rPr lang="en-US" sz="2800" b="1" dirty="0">
                <a:solidFill>
                  <a:srgbClr val="434342"/>
                </a:solidFill>
                <a:latin typeface="+mj-lt"/>
                <a:cs typeface="Arial" charset="0"/>
              </a:rPr>
              <a:t>5</a:t>
            </a:r>
            <a:r>
              <a:rPr lang="en-US" sz="2800" b="1" baseline="30000" dirty="0">
                <a:solidFill>
                  <a:srgbClr val="434342"/>
                </a:solidFill>
                <a:latin typeface="+mj-lt"/>
                <a:cs typeface="Arial" charset="0"/>
              </a:rPr>
              <a:t>th</a:t>
            </a:r>
            <a:r>
              <a:rPr lang="en-US" sz="2800" b="1" dirty="0">
                <a:solidFill>
                  <a:srgbClr val="434342"/>
                </a:solidFill>
                <a:latin typeface="+mj-lt"/>
                <a:cs typeface="Arial" charset="0"/>
              </a:rPr>
              <a:t>, 6</a:t>
            </a:r>
            <a:r>
              <a:rPr lang="en-US" sz="2800" b="1" baseline="30000" dirty="0">
                <a:solidFill>
                  <a:srgbClr val="434342"/>
                </a:solidFill>
                <a:latin typeface="+mj-lt"/>
                <a:cs typeface="Arial" charset="0"/>
              </a:rPr>
              <a:t>th</a:t>
            </a:r>
            <a:r>
              <a:rPr lang="en-US" sz="2800" b="1" dirty="0">
                <a:solidFill>
                  <a:srgbClr val="434342"/>
                </a:solidFill>
                <a:latin typeface="+mj-lt"/>
                <a:cs typeface="Arial" charset="0"/>
              </a:rPr>
              <a:t> and 14</a:t>
            </a:r>
            <a:r>
              <a:rPr lang="en-US" sz="2800" b="1" baseline="30000" dirty="0">
                <a:solidFill>
                  <a:srgbClr val="434342"/>
                </a:solidFill>
                <a:latin typeface="+mj-lt"/>
                <a:cs typeface="Arial" charset="0"/>
              </a:rPr>
              <a:t>th</a:t>
            </a:r>
            <a:r>
              <a:rPr lang="en-US" sz="2800" b="1" dirty="0">
                <a:solidFill>
                  <a:srgbClr val="434342"/>
                </a:solidFill>
                <a:latin typeface="+mj-lt"/>
                <a:cs typeface="Arial" charset="0"/>
              </a:rPr>
              <a:t> </a:t>
            </a:r>
            <a:r>
              <a:rPr lang="en-US" sz="2800" b="1" dirty="0" err="1">
                <a:solidFill>
                  <a:srgbClr val="434342"/>
                </a:solidFill>
                <a:latin typeface="+mj-lt"/>
                <a:cs typeface="Arial" charset="0"/>
              </a:rPr>
              <a:t>ammendments</a:t>
            </a:r>
            <a:endParaRPr lang="en-US" sz="2800" b="1" dirty="0">
              <a:solidFill>
                <a:srgbClr val="434342"/>
              </a:solidFill>
              <a:latin typeface="+mj-lt"/>
              <a:cs typeface="Arial" charset="0"/>
            </a:endParaRPr>
          </a:p>
        </p:txBody>
      </p:sp>
      <p:sp>
        <p:nvSpPr>
          <p:cNvPr id="2" name="TextBox 1"/>
          <p:cNvSpPr txBox="1"/>
          <p:nvPr/>
        </p:nvSpPr>
        <p:spPr>
          <a:xfrm>
            <a:off x="457200" y="838200"/>
            <a:ext cx="6784101" cy="707886"/>
          </a:xfrm>
          <a:prstGeom prst="rect">
            <a:avLst/>
          </a:prstGeom>
          <a:noFill/>
        </p:spPr>
        <p:txBody>
          <a:bodyPr wrap="none" rtlCol="0">
            <a:spAutoFit/>
          </a:bodyPr>
          <a:lstStyle/>
          <a:p>
            <a:r>
              <a:rPr lang="en-US" sz="4000" dirty="0"/>
              <a:t>THE RIGHT TO AN INTERPRETER</a:t>
            </a:r>
          </a:p>
        </p:txBody>
      </p:sp>
    </p:spTree>
    <p:extLst>
      <p:ext uri="{BB962C8B-B14F-4D97-AF65-F5344CB8AC3E}">
        <p14:creationId xmlns:p14="http://schemas.microsoft.com/office/powerpoint/2010/main" val="327274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2"/>
          <p:cNvSpPr>
            <a:spLocks noGrp="1"/>
          </p:cNvSpPr>
          <p:nvPr>
            <p:ph type="ftr" sz="quarter" idx="11"/>
          </p:nvPr>
        </p:nvSpPr>
        <p:spPr/>
        <p:txBody>
          <a:bodyPr/>
          <a:lstStyle/>
          <a:p>
            <a:pPr>
              <a:defRPr/>
            </a:pPr>
            <a:r>
              <a:rPr lang="en-US"/>
              <a:t>www.interpreter-training.com</a:t>
            </a:r>
            <a:endParaRPr lang="en-US" dirty="0"/>
          </a:p>
        </p:txBody>
      </p:sp>
      <p:sp>
        <p:nvSpPr>
          <p:cNvPr id="74754" name="Oval 1026"/>
          <p:cNvSpPr>
            <a:spLocks noChangeArrowheads="1"/>
          </p:cNvSpPr>
          <p:nvPr/>
        </p:nvSpPr>
        <p:spPr bwMode="auto">
          <a:xfrm>
            <a:off x="3554397" y="1270871"/>
            <a:ext cx="1447800" cy="1295400"/>
          </a:xfrm>
          <a:prstGeom prst="ellipse">
            <a:avLst/>
          </a:prstGeom>
          <a:solidFill>
            <a:schemeClr val="accent1"/>
          </a:solidFill>
          <a:ln w="9525">
            <a:solidFill>
              <a:schemeClr val="tx1"/>
            </a:solidFill>
            <a:round/>
            <a:headEnd/>
            <a:tailEnd/>
          </a:ln>
        </p:spPr>
        <p:txBody>
          <a:bodyPr wrap="none" anchor="ctr"/>
          <a:lstStyle/>
          <a:p>
            <a:pPr algn="ctr"/>
            <a:r>
              <a:rPr lang="en-US" b="1" dirty="0">
                <a:solidFill>
                  <a:schemeClr val="bg1"/>
                </a:solidFill>
              </a:rPr>
              <a:t>Language</a:t>
            </a:r>
          </a:p>
          <a:p>
            <a:pPr algn="ctr"/>
            <a:r>
              <a:rPr lang="en-US" b="1" dirty="0">
                <a:solidFill>
                  <a:schemeClr val="bg1"/>
                </a:solidFill>
              </a:rPr>
              <a:t>Expertise</a:t>
            </a:r>
          </a:p>
        </p:txBody>
      </p:sp>
      <p:sp>
        <p:nvSpPr>
          <p:cNvPr id="74755" name="Oval 1027"/>
          <p:cNvSpPr>
            <a:spLocks noChangeArrowheads="1"/>
          </p:cNvSpPr>
          <p:nvPr/>
        </p:nvSpPr>
        <p:spPr bwMode="auto">
          <a:xfrm>
            <a:off x="1721420" y="4416641"/>
            <a:ext cx="1295400" cy="1295400"/>
          </a:xfrm>
          <a:prstGeom prst="ellipse">
            <a:avLst/>
          </a:prstGeom>
          <a:solidFill>
            <a:schemeClr val="accent1"/>
          </a:solidFill>
          <a:ln w="9525">
            <a:solidFill>
              <a:schemeClr val="tx1"/>
            </a:solidFill>
            <a:round/>
            <a:headEnd/>
            <a:tailEnd/>
          </a:ln>
        </p:spPr>
        <p:txBody>
          <a:bodyPr wrap="none" anchor="ctr"/>
          <a:lstStyle/>
          <a:p>
            <a:pPr algn="ctr"/>
            <a:r>
              <a:rPr lang="en-US" b="1" dirty="0">
                <a:solidFill>
                  <a:schemeClr val="bg1"/>
                </a:solidFill>
              </a:rPr>
              <a:t>Innate</a:t>
            </a:r>
          </a:p>
          <a:p>
            <a:pPr algn="ctr"/>
            <a:r>
              <a:rPr lang="en-US" b="1" dirty="0">
                <a:solidFill>
                  <a:schemeClr val="bg1"/>
                </a:solidFill>
              </a:rPr>
              <a:t>Talent</a:t>
            </a:r>
          </a:p>
        </p:txBody>
      </p:sp>
      <p:sp>
        <p:nvSpPr>
          <p:cNvPr id="74756" name="Oval 1028"/>
          <p:cNvSpPr>
            <a:spLocks noChangeArrowheads="1"/>
          </p:cNvSpPr>
          <p:nvPr/>
        </p:nvSpPr>
        <p:spPr bwMode="auto">
          <a:xfrm>
            <a:off x="6075285" y="4495800"/>
            <a:ext cx="1371600" cy="1219200"/>
          </a:xfrm>
          <a:prstGeom prst="ellipse">
            <a:avLst/>
          </a:prstGeom>
          <a:solidFill>
            <a:schemeClr val="accent1"/>
          </a:solidFill>
          <a:ln w="9525">
            <a:solidFill>
              <a:schemeClr val="tx1"/>
            </a:solidFill>
            <a:round/>
            <a:headEnd/>
            <a:tailEnd/>
          </a:ln>
        </p:spPr>
        <p:txBody>
          <a:bodyPr wrap="none" anchor="ctr"/>
          <a:lstStyle/>
          <a:p>
            <a:pPr algn="ctr"/>
            <a:r>
              <a:rPr lang="en-US" sz="2000" b="1" dirty="0">
                <a:solidFill>
                  <a:schemeClr val="bg1"/>
                </a:solidFill>
              </a:rPr>
              <a:t>Interpreting</a:t>
            </a:r>
          </a:p>
          <a:p>
            <a:pPr algn="ctr"/>
            <a:r>
              <a:rPr lang="en-US" sz="2000" b="1" dirty="0">
                <a:solidFill>
                  <a:schemeClr val="bg1"/>
                </a:solidFill>
              </a:rPr>
              <a:t>Techniques</a:t>
            </a:r>
          </a:p>
        </p:txBody>
      </p:sp>
      <p:sp>
        <p:nvSpPr>
          <p:cNvPr id="74757" name="Line 1029"/>
          <p:cNvSpPr>
            <a:spLocks noChangeShapeType="1"/>
          </p:cNvSpPr>
          <p:nvPr/>
        </p:nvSpPr>
        <p:spPr bwMode="auto">
          <a:xfrm flipV="1">
            <a:off x="2623351" y="2438400"/>
            <a:ext cx="1295400" cy="2057400"/>
          </a:xfrm>
          <a:prstGeom prst="line">
            <a:avLst/>
          </a:prstGeom>
          <a:noFill/>
          <a:ln w="38100">
            <a:solidFill>
              <a:schemeClr val="tx1"/>
            </a:solidFill>
            <a:round/>
            <a:headEnd/>
            <a:tailEnd type="triangle" w="med" len="med"/>
          </a:ln>
        </p:spPr>
        <p:txBody>
          <a:bodyPr/>
          <a:lstStyle/>
          <a:p>
            <a:endParaRPr lang="en-US"/>
          </a:p>
        </p:txBody>
      </p:sp>
      <p:sp>
        <p:nvSpPr>
          <p:cNvPr id="74758" name="Line 1030"/>
          <p:cNvSpPr>
            <a:spLocks noChangeShapeType="1"/>
          </p:cNvSpPr>
          <p:nvPr/>
        </p:nvSpPr>
        <p:spPr bwMode="auto">
          <a:xfrm>
            <a:off x="4876800" y="2255668"/>
            <a:ext cx="1676400" cy="2316332"/>
          </a:xfrm>
          <a:prstGeom prst="line">
            <a:avLst/>
          </a:prstGeom>
          <a:noFill/>
          <a:ln w="38100">
            <a:solidFill>
              <a:schemeClr val="tx1"/>
            </a:solidFill>
            <a:round/>
            <a:headEnd/>
            <a:tailEnd type="triangle" w="med" len="med"/>
          </a:ln>
        </p:spPr>
        <p:txBody>
          <a:bodyPr/>
          <a:lstStyle/>
          <a:p>
            <a:endParaRPr lang="en-US"/>
          </a:p>
        </p:txBody>
      </p:sp>
      <p:sp>
        <p:nvSpPr>
          <p:cNvPr id="74759" name="Line 1031"/>
          <p:cNvSpPr>
            <a:spLocks noChangeShapeType="1"/>
          </p:cNvSpPr>
          <p:nvPr/>
        </p:nvSpPr>
        <p:spPr bwMode="auto">
          <a:xfrm flipH="1">
            <a:off x="3016820" y="5064341"/>
            <a:ext cx="3079180" cy="8878"/>
          </a:xfrm>
          <a:prstGeom prst="line">
            <a:avLst/>
          </a:prstGeom>
          <a:noFill/>
          <a:ln w="38100">
            <a:solidFill>
              <a:schemeClr val="tx1"/>
            </a:solidFill>
            <a:round/>
            <a:headEnd/>
            <a:tailEnd type="triangle" w="med" len="med"/>
          </a:ln>
        </p:spPr>
        <p:txBody>
          <a:bodyPr/>
          <a:lstStyle/>
          <a:p>
            <a:endParaRPr lang="en-US"/>
          </a:p>
        </p:txBody>
      </p:sp>
      <p:sp>
        <p:nvSpPr>
          <p:cNvPr id="7179" name="Text Box 1032"/>
          <p:cNvSpPr txBox="1">
            <a:spLocks noChangeArrowheads="1"/>
          </p:cNvSpPr>
          <p:nvPr/>
        </p:nvSpPr>
        <p:spPr bwMode="auto">
          <a:xfrm>
            <a:off x="100614" y="381000"/>
            <a:ext cx="6833586" cy="457200"/>
          </a:xfrm>
          <a:prstGeom prst="rect">
            <a:avLst/>
          </a:prstGeom>
          <a:noFill/>
          <a:ln w="9525">
            <a:noFill/>
            <a:miter lim="800000"/>
            <a:headEnd/>
            <a:tailEnd/>
          </a:ln>
        </p:spPr>
        <p:txBody>
          <a:bodyPr wrap="square">
            <a:spAutoFit/>
          </a:bodyPr>
          <a:lstStyle/>
          <a:p>
            <a:pPr>
              <a:spcBef>
                <a:spcPct val="50000"/>
              </a:spcBef>
            </a:pPr>
            <a:endParaRPr lang="en-US"/>
          </a:p>
        </p:txBody>
      </p:sp>
      <p:sp>
        <p:nvSpPr>
          <p:cNvPr id="7180" name="Text Box 1033"/>
          <p:cNvSpPr txBox="1">
            <a:spLocks noChangeArrowheads="1"/>
          </p:cNvSpPr>
          <p:nvPr/>
        </p:nvSpPr>
        <p:spPr bwMode="auto">
          <a:xfrm>
            <a:off x="100614" y="152400"/>
            <a:ext cx="8610600" cy="584775"/>
          </a:xfrm>
          <a:prstGeom prst="rect">
            <a:avLst/>
          </a:prstGeom>
          <a:noFill/>
          <a:ln w="9525">
            <a:noFill/>
            <a:miter lim="800000"/>
            <a:headEnd/>
            <a:tailEnd/>
          </a:ln>
        </p:spPr>
        <p:txBody>
          <a:bodyPr>
            <a:spAutoFit/>
          </a:bodyPr>
          <a:lstStyle/>
          <a:p>
            <a:pPr>
              <a:spcBef>
                <a:spcPct val="50000"/>
              </a:spcBef>
            </a:pPr>
            <a:r>
              <a:rPr lang="en-US" sz="3200" b="1" dirty="0">
                <a:solidFill>
                  <a:schemeClr val="folHlink"/>
                </a:solidFill>
                <a:latin typeface="Tahoma" pitchFamily="34" charset="0"/>
              </a:rPr>
              <a:t>DO I HAVE WHAT IT TAKES?</a:t>
            </a:r>
          </a:p>
        </p:txBody>
      </p:sp>
      <p:sp>
        <p:nvSpPr>
          <p:cNvPr id="74762" name="Text Box 1034"/>
          <p:cNvSpPr txBox="1">
            <a:spLocks noChangeArrowheads="1"/>
          </p:cNvSpPr>
          <p:nvPr/>
        </p:nvSpPr>
        <p:spPr bwMode="auto">
          <a:xfrm>
            <a:off x="3429000" y="904158"/>
            <a:ext cx="2209800" cy="366713"/>
          </a:xfrm>
          <a:prstGeom prst="rect">
            <a:avLst/>
          </a:prstGeom>
          <a:noFill/>
          <a:ln w="9525">
            <a:noFill/>
            <a:miter lim="800000"/>
            <a:headEnd/>
            <a:tailEnd/>
          </a:ln>
        </p:spPr>
        <p:txBody>
          <a:bodyPr>
            <a:spAutoFit/>
          </a:bodyPr>
          <a:lstStyle/>
          <a:p>
            <a:pPr eaLnBrk="0" hangingPunct="0">
              <a:spcBef>
                <a:spcPct val="50000"/>
              </a:spcBef>
            </a:pPr>
            <a:r>
              <a:rPr lang="en-US" sz="1800" dirty="0">
                <a:latin typeface="Tahoma" pitchFamily="34" charset="0"/>
              </a:rPr>
              <a:t>  KNOWLEDGE</a:t>
            </a:r>
          </a:p>
        </p:txBody>
      </p:sp>
      <p:sp>
        <p:nvSpPr>
          <p:cNvPr id="74764" name="Text Box 1036"/>
          <p:cNvSpPr txBox="1">
            <a:spLocks noChangeArrowheads="1"/>
          </p:cNvSpPr>
          <p:nvPr/>
        </p:nvSpPr>
        <p:spPr bwMode="auto">
          <a:xfrm>
            <a:off x="1096392" y="4052887"/>
            <a:ext cx="1216025" cy="366713"/>
          </a:xfrm>
          <a:prstGeom prst="rect">
            <a:avLst/>
          </a:prstGeom>
          <a:noFill/>
          <a:ln w="9525">
            <a:noFill/>
            <a:miter lim="800000"/>
            <a:headEnd/>
            <a:tailEnd/>
          </a:ln>
        </p:spPr>
        <p:txBody>
          <a:bodyPr wrap="none">
            <a:spAutoFit/>
          </a:bodyPr>
          <a:lstStyle/>
          <a:p>
            <a:pPr eaLnBrk="0" hangingPunct="0"/>
            <a:r>
              <a:rPr lang="en-US" sz="1800" dirty="0">
                <a:latin typeface="Tahoma" pitchFamily="34" charset="0"/>
              </a:rPr>
              <a:t>ABILITIES</a:t>
            </a:r>
          </a:p>
        </p:txBody>
      </p:sp>
      <p:sp>
        <p:nvSpPr>
          <p:cNvPr id="74765" name="Rectangle 1037"/>
          <p:cNvSpPr>
            <a:spLocks noChangeArrowheads="1"/>
          </p:cNvSpPr>
          <p:nvPr/>
        </p:nvSpPr>
        <p:spPr bwMode="auto">
          <a:xfrm>
            <a:off x="7239000" y="4022555"/>
            <a:ext cx="952500" cy="366713"/>
          </a:xfrm>
          <a:prstGeom prst="rect">
            <a:avLst/>
          </a:prstGeom>
          <a:noFill/>
          <a:ln w="9525">
            <a:noFill/>
            <a:miter lim="800000"/>
            <a:headEnd/>
            <a:tailEnd/>
          </a:ln>
        </p:spPr>
        <p:txBody>
          <a:bodyPr>
            <a:spAutoFit/>
          </a:bodyPr>
          <a:lstStyle/>
          <a:p>
            <a:pPr eaLnBrk="0" hangingPunct="0"/>
            <a:r>
              <a:rPr lang="en-US" sz="1800" dirty="0">
                <a:latin typeface="Tahoma" pitchFamily="34" charset="0"/>
              </a:rPr>
              <a:t>SKILLS</a:t>
            </a:r>
          </a:p>
        </p:txBody>
      </p:sp>
      <p:sp>
        <p:nvSpPr>
          <p:cNvPr id="2" name="Date Placeholder 1"/>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31331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57"/>
                                        </p:tgtEl>
                                        <p:attrNameLst>
                                          <p:attrName>style.visibility</p:attrName>
                                        </p:attrNameLst>
                                      </p:cBhvr>
                                      <p:to>
                                        <p:strVal val="visible"/>
                                      </p:to>
                                    </p:set>
                                    <p:anim calcmode="lin" valueType="num">
                                      <p:cBhvr additive="base">
                                        <p:cTn id="19" dur="500" fill="hold"/>
                                        <p:tgtEl>
                                          <p:spTgt spid="74757"/>
                                        </p:tgtEl>
                                        <p:attrNameLst>
                                          <p:attrName>ppt_x</p:attrName>
                                        </p:attrNameLst>
                                      </p:cBhvr>
                                      <p:tavLst>
                                        <p:tav tm="0">
                                          <p:val>
                                            <p:strVal val="#ppt_x"/>
                                          </p:val>
                                        </p:tav>
                                        <p:tav tm="100000">
                                          <p:val>
                                            <p:strVal val="#ppt_x"/>
                                          </p:val>
                                        </p:tav>
                                      </p:tavLst>
                                    </p:anim>
                                    <p:anim calcmode="lin" valueType="num">
                                      <p:cBhvr additive="base">
                                        <p:cTn id="20" dur="500" fill="hold"/>
                                        <p:tgtEl>
                                          <p:spTgt spid="7475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758"/>
                                        </p:tgtEl>
                                        <p:attrNameLst>
                                          <p:attrName>style.visibility</p:attrName>
                                        </p:attrNameLst>
                                      </p:cBhvr>
                                      <p:to>
                                        <p:strVal val="visible"/>
                                      </p:to>
                                    </p:set>
                                    <p:anim calcmode="lin" valueType="num">
                                      <p:cBhvr additive="base">
                                        <p:cTn id="25" dur="500" fill="hold"/>
                                        <p:tgtEl>
                                          <p:spTgt spid="74758"/>
                                        </p:tgtEl>
                                        <p:attrNameLst>
                                          <p:attrName>ppt_x</p:attrName>
                                        </p:attrNameLst>
                                      </p:cBhvr>
                                      <p:tavLst>
                                        <p:tav tm="0">
                                          <p:val>
                                            <p:strVal val="#ppt_x"/>
                                          </p:val>
                                        </p:tav>
                                        <p:tav tm="100000">
                                          <p:val>
                                            <p:strVal val="#ppt_x"/>
                                          </p:val>
                                        </p:tav>
                                      </p:tavLst>
                                    </p:anim>
                                    <p:anim calcmode="lin" valueType="num">
                                      <p:cBhvr additive="base">
                                        <p:cTn id="26" dur="500" fill="hold"/>
                                        <p:tgtEl>
                                          <p:spTgt spid="7475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759"/>
                                        </p:tgtEl>
                                        <p:attrNameLst>
                                          <p:attrName>style.visibility</p:attrName>
                                        </p:attrNameLst>
                                      </p:cBhvr>
                                      <p:to>
                                        <p:strVal val="visible"/>
                                      </p:to>
                                    </p:set>
                                    <p:anim calcmode="lin" valueType="num">
                                      <p:cBhvr additive="base">
                                        <p:cTn id="31" dur="500" fill="hold"/>
                                        <p:tgtEl>
                                          <p:spTgt spid="74759"/>
                                        </p:tgtEl>
                                        <p:attrNameLst>
                                          <p:attrName>ppt_x</p:attrName>
                                        </p:attrNameLst>
                                      </p:cBhvr>
                                      <p:tavLst>
                                        <p:tav tm="0">
                                          <p:val>
                                            <p:strVal val="#ppt_x"/>
                                          </p:val>
                                        </p:tav>
                                        <p:tav tm="100000">
                                          <p:val>
                                            <p:strVal val="#ppt_x"/>
                                          </p:val>
                                        </p:tav>
                                      </p:tavLst>
                                    </p:anim>
                                    <p:anim calcmode="lin" valueType="num">
                                      <p:cBhvr additive="base">
                                        <p:cTn id="32" dur="500" fill="hold"/>
                                        <p:tgtEl>
                                          <p:spTgt spid="7475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4762"/>
                                        </p:tgtEl>
                                        <p:attrNameLst>
                                          <p:attrName>style.visibility</p:attrName>
                                        </p:attrNameLst>
                                      </p:cBhvr>
                                      <p:to>
                                        <p:strVal val="visible"/>
                                      </p:to>
                                    </p:set>
                                    <p:anim calcmode="lin" valueType="num">
                                      <p:cBhvr additive="base">
                                        <p:cTn id="37" dur="500" fill="hold"/>
                                        <p:tgtEl>
                                          <p:spTgt spid="74762"/>
                                        </p:tgtEl>
                                        <p:attrNameLst>
                                          <p:attrName>ppt_x</p:attrName>
                                        </p:attrNameLst>
                                      </p:cBhvr>
                                      <p:tavLst>
                                        <p:tav tm="0">
                                          <p:val>
                                            <p:strVal val="0-#ppt_w/2"/>
                                          </p:val>
                                        </p:tav>
                                        <p:tav tm="100000">
                                          <p:val>
                                            <p:strVal val="#ppt_x"/>
                                          </p:val>
                                        </p:tav>
                                      </p:tavLst>
                                    </p:anim>
                                    <p:anim calcmode="lin" valueType="num">
                                      <p:cBhvr additive="base">
                                        <p:cTn id="38" dur="500" fill="hold"/>
                                        <p:tgtEl>
                                          <p:spTgt spid="7476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4764"/>
                                        </p:tgtEl>
                                        <p:attrNameLst>
                                          <p:attrName>style.visibility</p:attrName>
                                        </p:attrNameLst>
                                      </p:cBhvr>
                                      <p:to>
                                        <p:strVal val="visible"/>
                                      </p:to>
                                    </p:set>
                                    <p:anim calcmode="lin" valueType="num">
                                      <p:cBhvr additive="base">
                                        <p:cTn id="43" dur="500" fill="hold"/>
                                        <p:tgtEl>
                                          <p:spTgt spid="74764"/>
                                        </p:tgtEl>
                                        <p:attrNameLst>
                                          <p:attrName>ppt_x</p:attrName>
                                        </p:attrNameLst>
                                      </p:cBhvr>
                                      <p:tavLst>
                                        <p:tav tm="0">
                                          <p:val>
                                            <p:strVal val="0-#ppt_w/2"/>
                                          </p:val>
                                        </p:tav>
                                        <p:tav tm="100000">
                                          <p:val>
                                            <p:strVal val="#ppt_x"/>
                                          </p:val>
                                        </p:tav>
                                      </p:tavLst>
                                    </p:anim>
                                    <p:anim calcmode="lin" valueType="num">
                                      <p:cBhvr additive="base">
                                        <p:cTn id="44" dur="500" fill="hold"/>
                                        <p:tgtEl>
                                          <p:spTgt spid="7476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4765"/>
                                        </p:tgtEl>
                                        <p:attrNameLst>
                                          <p:attrName>style.visibility</p:attrName>
                                        </p:attrNameLst>
                                      </p:cBhvr>
                                      <p:to>
                                        <p:strVal val="visible"/>
                                      </p:to>
                                    </p:set>
                                    <p:anim calcmode="lin" valueType="num">
                                      <p:cBhvr additive="base">
                                        <p:cTn id="49" dur="500" fill="hold"/>
                                        <p:tgtEl>
                                          <p:spTgt spid="74765"/>
                                        </p:tgtEl>
                                        <p:attrNameLst>
                                          <p:attrName>ppt_x</p:attrName>
                                        </p:attrNameLst>
                                      </p:cBhvr>
                                      <p:tavLst>
                                        <p:tav tm="0">
                                          <p:val>
                                            <p:strVal val="0-#ppt_w/2"/>
                                          </p:val>
                                        </p:tav>
                                        <p:tav tm="100000">
                                          <p:val>
                                            <p:strVal val="#ppt_x"/>
                                          </p:val>
                                        </p:tav>
                                      </p:tavLst>
                                    </p:anim>
                                    <p:anim calcmode="lin" valueType="num">
                                      <p:cBhvr additive="base">
                                        <p:cTn id="50" dur="500" fill="hold"/>
                                        <p:tgtEl>
                                          <p:spTgt spid="747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nimBg="1" autoUpdateAnimBg="0"/>
      <p:bldP spid="74755" grpId="0" animBg="1" autoUpdateAnimBg="0"/>
      <p:bldP spid="74756" grpId="0" animBg="1" autoUpdateAnimBg="0"/>
      <p:bldP spid="74757" grpId="0" animBg="1"/>
      <p:bldP spid="74758" grpId="0" animBg="1"/>
      <p:bldP spid="74759" grpId="0" animBg="1"/>
      <p:bldP spid="74762" grpId="0" autoUpdateAnimBg="0"/>
      <p:bldP spid="74764" grpId="0" autoUpdateAnimBg="0"/>
      <p:bldP spid="74765"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76200" y="152400"/>
            <a:ext cx="6858000" cy="1143000"/>
          </a:xfrm>
        </p:spPr>
        <p:txBody>
          <a:bodyPr/>
          <a:lstStyle/>
          <a:p>
            <a:pPr eaLnBrk="1" hangingPunct="1"/>
            <a:r>
              <a:rPr lang="en-US" dirty="0"/>
              <a:t>David Kolb’s Learning Cycle</a:t>
            </a:r>
          </a:p>
        </p:txBody>
      </p:sp>
      <p:sp>
        <p:nvSpPr>
          <p:cNvPr id="73731" name="Rectangle 3"/>
          <p:cNvSpPr>
            <a:spLocks noGrp="1" noChangeArrowheads="1"/>
          </p:cNvSpPr>
          <p:nvPr>
            <p:ph idx="1"/>
          </p:nvPr>
        </p:nvSpPr>
        <p:spPr>
          <a:xfrm>
            <a:off x="719831" y="1143000"/>
            <a:ext cx="7010400" cy="3581400"/>
          </a:xfrm>
        </p:spPr>
        <p:txBody>
          <a:bodyPr/>
          <a:lstStyle/>
          <a:p>
            <a:pPr eaLnBrk="1" hangingPunct="1">
              <a:buFont typeface="Wingdings" pitchFamily="2" charset="2"/>
              <a:buNone/>
            </a:pPr>
            <a:r>
              <a:rPr lang="en-US" sz="2400" dirty="0"/>
              <a:t>Stages of the Learning Cycle.</a:t>
            </a:r>
          </a:p>
          <a:p>
            <a:pPr eaLnBrk="1" hangingPunct="1">
              <a:buFont typeface="Wingdings" pitchFamily="2" charset="2"/>
              <a:buNone/>
            </a:pPr>
            <a:endParaRPr lang="en-US" sz="2400" dirty="0"/>
          </a:p>
          <a:p>
            <a:pPr eaLnBrk="1" hangingPunct="1"/>
            <a:r>
              <a:rPr lang="en-US" sz="2400" b="1" u="sng" dirty="0"/>
              <a:t>Experiencing</a:t>
            </a:r>
            <a:r>
              <a:rPr lang="en-US" sz="2400" dirty="0"/>
              <a:t>: Carry out the task without reflection, just intention.</a:t>
            </a:r>
          </a:p>
          <a:p>
            <a:pPr eaLnBrk="1" hangingPunct="1"/>
            <a:r>
              <a:rPr lang="en-US" sz="2400" b="1" u="sng" dirty="0"/>
              <a:t>Reflection</a:t>
            </a:r>
            <a:r>
              <a:rPr lang="en-US" sz="2400" dirty="0"/>
              <a:t>: Stepping back from task &amp; review what’s been done and experienced.</a:t>
            </a:r>
          </a:p>
          <a:p>
            <a:pPr eaLnBrk="1" hangingPunct="1"/>
            <a:r>
              <a:rPr lang="en-US" sz="2400" b="1" u="sng" dirty="0"/>
              <a:t>Conceptualization</a:t>
            </a:r>
            <a:r>
              <a:rPr lang="en-US" sz="2400" dirty="0"/>
              <a:t>: Interpreting events noticed. Use theory for framing events.</a:t>
            </a:r>
          </a:p>
          <a:p>
            <a:pPr eaLnBrk="1" hangingPunct="1">
              <a:buFont typeface="Wingdings" pitchFamily="2" charset="2"/>
              <a:buNone/>
            </a:pPr>
            <a:endParaRPr lang="en-US" sz="2400" dirty="0"/>
          </a:p>
        </p:txBody>
      </p:sp>
      <p:sp>
        <p:nvSpPr>
          <p:cNvPr id="6" name="Footer Placeholder 4"/>
          <p:cNvSpPr>
            <a:spLocks noGrp="1"/>
          </p:cNvSpPr>
          <p:nvPr>
            <p:ph type="ftr" sz="quarter" idx="11"/>
          </p:nvPr>
        </p:nvSpPr>
        <p:spPr/>
        <p:txBody>
          <a:bodyPr/>
          <a:lstStyle/>
          <a:p>
            <a:pPr>
              <a:defRPr/>
            </a:pPr>
            <a:r>
              <a:rPr lang="en-US"/>
              <a:t>www.interpreter-training.com</a:t>
            </a:r>
            <a:endParaRPr lang="en-US" dirty="0"/>
          </a:p>
        </p:txBody>
      </p:sp>
      <p:sp>
        <p:nvSpPr>
          <p:cNvPr id="73733" name="Rectangle 5"/>
          <p:cNvSpPr>
            <a:spLocks noChangeArrowheads="1"/>
          </p:cNvSpPr>
          <p:nvPr/>
        </p:nvSpPr>
        <p:spPr bwMode="auto">
          <a:xfrm>
            <a:off x="533400" y="4468812"/>
            <a:ext cx="7772400" cy="978729"/>
          </a:xfrm>
          <a:prstGeom prst="rect">
            <a:avLst/>
          </a:prstGeom>
          <a:noFill/>
          <a:ln w="9525">
            <a:noFill/>
            <a:miter lim="800000"/>
            <a:headEnd/>
            <a:tailEnd/>
          </a:ln>
        </p:spPr>
        <p:txBody>
          <a:bodyPr>
            <a:spAutoFit/>
          </a:bodyPr>
          <a:lstStyle/>
          <a:p>
            <a:pPr>
              <a:lnSpc>
                <a:spcPct val="90000"/>
              </a:lnSpc>
              <a:spcBef>
                <a:spcPct val="20000"/>
              </a:spcBef>
              <a:buClr>
                <a:schemeClr val="hlink"/>
              </a:buClr>
              <a:buSzPct val="60000"/>
              <a:buFont typeface="Wingdings" pitchFamily="2" charset="2"/>
              <a:buNone/>
            </a:pPr>
            <a:r>
              <a:rPr lang="en-US" sz="3200" b="1" u="sng" dirty="0">
                <a:solidFill>
                  <a:schemeClr val="accent6">
                    <a:lumMod val="75000"/>
                  </a:schemeClr>
                </a:solidFill>
                <a:latin typeface="Arial" charset="0"/>
              </a:rPr>
              <a:t>Planning</a:t>
            </a:r>
            <a:r>
              <a:rPr lang="en-US" sz="3200" dirty="0">
                <a:solidFill>
                  <a:schemeClr val="accent6">
                    <a:lumMod val="75000"/>
                  </a:schemeClr>
                </a:solidFill>
                <a:latin typeface="Arial" charset="0"/>
              </a:rPr>
              <a:t>: Taking new understanding and      deciding actions required to refine task.</a:t>
            </a:r>
          </a:p>
        </p:txBody>
      </p:sp>
      <p:sp>
        <p:nvSpPr>
          <p:cNvPr id="2" name="Date Placeholder 1"/>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59587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3731">
                                            <p:txEl>
                                              <p:pRg st="2" end="2"/>
                                            </p:txEl>
                                          </p:spTgt>
                                        </p:tgtEl>
                                        <p:attrNameLst>
                                          <p:attrName>style.visibility</p:attrName>
                                        </p:attrNameLst>
                                      </p:cBhvr>
                                      <p:to>
                                        <p:strVal val="visible"/>
                                      </p:to>
                                    </p:set>
                                    <p:anim calcmode="lin" valueType="num">
                                      <p:cBhvr additive="base">
                                        <p:cTn id="13" dur="500" fill="hold"/>
                                        <p:tgtEl>
                                          <p:spTgt spid="7373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37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3731">
                                            <p:txEl>
                                              <p:pRg st="3" end="3"/>
                                            </p:txEl>
                                          </p:spTgt>
                                        </p:tgtEl>
                                        <p:attrNameLst>
                                          <p:attrName>style.visibility</p:attrName>
                                        </p:attrNameLst>
                                      </p:cBhvr>
                                      <p:to>
                                        <p:strVal val="visible"/>
                                      </p:to>
                                    </p:set>
                                    <p:anim calcmode="lin" valueType="num">
                                      <p:cBhvr additive="base">
                                        <p:cTn id="19" dur="500" fill="hold"/>
                                        <p:tgtEl>
                                          <p:spTgt spid="7373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37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3731">
                                            <p:txEl>
                                              <p:pRg st="4" end="4"/>
                                            </p:txEl>
                                          </p:spTgt>
                                        </p:tgtEl>
                                        <p:attrNameLst>
                                          <p:attrName>style.visibility</p:attrName>
                                        </p:attrNameLst>
                                      </p:cBhvr>
                                      <p:to>
                                        <p:strVal val="visible"/>
                                      </p:to>
                                    </p:set>
                                    <p:anim calcmode="lin" valueType="num">
                                      <p:cBhvr additive="base">
                                        <p:cTn id="25" dur="500" fill="hold"/>
                                        <p:tgtEl>
                                          <p:spTgt spid="7373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37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3733"/>
                                        </p:tgtEl>
                                        <p:attrNameLst>
                                          <p:attrName>style.visibility</p:attrName>
                                        </p:attrNameLst>
                                      </p:cBhvr>
                                      <p:to>
                                        <p:strVal val="visible"/>
                                      </p:to>
                                    </p:set>
                                    <p:anim calcmode="lin" valueType="num">
                                      <p:cBhvr additive="base">
                                        <p:cTn id="31" dur="500" fill="hold"/>
                                        <p:tgtEl>
                                          <p:spTgt spid="73733"/>
                                        </p:tgtEl>
                                        <p:attrNameLst>
                                          <p:attrName>ppt_x</p:attrName>
                                        </p:attrNameLst>
                                      </p:cBhvr>
                                      <p:tavLst>
                                        <p:tav tm="0">
                                          <p:val>
                                            <p:strVal val="0-#ppt_w/2"/>
                                          </p:val>
                                        </p:tav>
                                        <p:tav tm="100000">
                                          <p:val>
                                            <p:strVal val="#ppt_x"/>
                                          </p:val>
                                        </p:tav>
                                      </p:tavLst>
                                    </p:anim>
                                    <p:anim calcmode="lin" valueType="num">
                                      <p:cBhvr additive="base">
                                        <p:cTn id="32" dur="500" fill="hold"/>
                                        <p:tgtEl>
                                          <p:spTgt spid="737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P spid="73733"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6000" dirty="0"/>
              <a:t>Interpreting Style</a:t>
            </a:r>
          </a:p>
        </p:txBody>
      </p:sp>
      <p:sp>
        <p:nvSpPr>
          <p:cNvPr id="3" name="Content Placeholder 2"/>
          <p:cNvSpPr>
            <a:spLocks noGrp="1"/>
          </p:cNvSpPr>
          <p:nvPr>
            <p:ph idx="1"/>
          </p:nvPr>
        </p:nvSpPr>
        <p:spPr/>
        <p:txBody>
          <a:bodyPr>
            <a:normAutofit/>
          </a:bodyPr>
          <a:lstStyle/>
          <a:p>
            <a:r>
              <a:rPr lang="en-US" sz="4800" dirty="0"/>
              <a:t>So you are:</a:t>
            </a:r>
          </a:p>
          <a:p>
            <a:pPr lvl="1"/>
            <a:r>
              <a:rPr lang="en-US" sz="4400" dirty="0"/>
              <a:t>Intuitive</a:t>
            </a:r>
          </a:p>
          <a:p>
            <a:pPr lvl="1"/>
            <a:endParaRPr lang="en-US" sz="4400" dirty="0"/>
          </a:p>
          <a:p>
            <a:pPr lvl="1"/>
            <a:r>
              <a:rPr lang="en-US" sz="4400" dirty="0"/>
              <a:t>Counter-intuitive</a:t>
            </a:r>
          </a:p>
        </p:txBody>
      </p:sp>
      <p:sp>
        <p:nvSpPr>
          <p:cNvPr id="4" name="Footer Placeholder 3"/>
          <p:cNvSpPr>
            <a:spLocks noGrp="1"/>
          </p:cNvSpPr>
          <p:nvPr>
            <p:ph type="ftr" sz="quarter" idx="11"/>
          </p:nvPr>
        </p:nvSpPr>
        <p:spPr/>
        <p:txBody>
          <a:bodyPr/>
          <a:lstStyle/>
          <a:p>
            <a:r>
              <a:rPr lang="en-US">
                <a:solidFill>
                  <a:prstClr val="black">
                    <a:tint val="75000"/>
                  </a:prstClr>
                </a:solidFill>
              </a:rPr>
              <a:t>www.interpreter-training.com</a:t>
            </a:r>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09554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28600" y="228600"/>
            <a:ext cx="6858000" cy="1143000"/>
          </a:xfrm>
        </p:spPr>
        <p:txBody>
          <a:bodyPr/>
          <a:lstStyle/>
          <a:p>
            <a:pPr eaLnBrk="1" hangingPunct="1"/>
            <a:r>
              <a:rPr lang="en-US" b="0" dirty="0">
                <a:latin typeface="Arial Black" pitchFamily="34" charset="0"/>
              </a:rPr>
              <a:t>Nine Canons</a:t>
            </a:r>
          </a:p>
        </p:txBody>
      </p:sp>
      <p:sp>
        <p:nvSpPr>
          <p:cNvPr id="80899" name="Rectangle 3"/>
          <p:cNvSpPr>
            <a:spLocks noGrp="1" noChangeArrowheads="1"/>
          </p:cNvSpPr>
          <p:nvPr>
            <p:ph type="body" idx="1"/>
          </p:nvPr>
        </p:nvSpPr>
        <p:spPr/>
        <p:txBody>
          <a:bodyPr>
            <a:normAutofit/>
          </a:bodyPr>
          <a:lstStyle/>
          <a:p>
            <a:pPr eaLnBrk="1" hangingPunct="1">
              <a:buFont typeface="Wingdings" pitchFamily="2" charset="2"/>
              <a:buNone/>
            </a:pPr>
            <a:r>
              <a:rPr lang="en-US" sz="2800" b="1" dirty="0"/>
              <a:t>ARTICLE 1:  ACCURACY AND COMPLETENESS</a:t>
            </a:r>
            <a:endParaRPr lang="en-US" sz="2800" dirty="0"/>
          </a:p>
          <a:p>
            <a:pPr eaLnBrk="1" hangingPunct="1"/>
            <a:endParaRPr lang="en-US" sz="2800" dirty="0"/>
          </a:p>
          <a:p>
            <a:pPr eaLnBrk="1" hangingPunct="1">
              <a:buFont typeface="Wingdings" pitchFamily="2" charset="2"/>
              <a:buNone/>
            </a:pPr>
            <a:r>
              <a:rPr lang="en-US" sz="2800" b="1" dirty="0"/>
              <a:t>ARTICLE 2:  REPRESENTATION OF QUALIFICATIONS</a:t>
            </a:r>
          </a:p>
          <a:p>
            <a:pPr eaLnBrk="1" hangingPunct="1"/>
            <a:endParaRPr lang="en-US" sz="2800" b="1" u="sng" dirty="0"/>
          </a:p>
          <a:p>
            <a:pPr eaLnBrk="1" hangingPunct="1">
              <a:buFont typeface="Wingdings" pitchFamily="2" charset="2"/>
              <a:buNone/>
            </a:pPr>
            <a:r>
              <a:rPr lang="en-US" sz="2800" b="1" dirty="0"/>
              <a:t>ARTICLE 3:  IMPARTIALITY AND AVOIDANCE OF CONFLICT OF INTEREST</a:t>
            </a:r>
            <a:endParaRPr lang="en-US" sz="2800" dirty="0"/>
          </a:p>
          <a:p>
            <a:pPr eaLnBrk="1" hangingPunct="1"/>
            <a:endParaRPr lang="en-US" sz="2800" dirty="0"/>
          </a:p>
          <a:p>
            <a:pPr eaLnBrk="1" hangingPunct="1">
              <a:buFont typeface="Wingdings" pitchFamily="2" charset="2"/>
              <a:buNone/>
            </a:pPr>
            <a:r>
              <a:rPr lang="en-US" sz="2800" b="1" dirty="0"/>
              <a:t>ARTICLE 4:  CONFIDENTIALITY AND RESTRICTION OF PUBLIC COMMENT</a:t>
            </a:r>
          </a:p>
        </p:txBody>
      </p:sp>
      <p:sp>
        <p:nvSpPr>
          <p:cNvPr id="2" name="Date Placeholder 1"/>
          <p:cNvSpPr>
            <a:spLocks noGrp="1"/>
          </p:cNvSpPr>
          <p:nvPr>
            <p:ph type="dt" sz="half" idx="10"/>
          </p:nvPr>
        </p:nvSpPr>
        <p:spPr/>
        <p:txBody>
          <a:bodyPr/>
          <a:lstStyle/>
          <a:p>
            <a:fld id="{CB9C5152-8C05-468A-BBFA-44846950FF5B}" type="datetime1">
              <a:rPr lang="en-US" smtClean="0"/>
              <a:pPr/>
              <a:t>3/2/2017</a:t>
            </a:fld>
            <a:endParaRPr lang="en-US"/>
          </a:p>
        </p:txBody>
      </p:sp>
      <p:sp>
        <p:nvSpPr>
          <p:cNvPr id="3" name="Slide Number Placeholder 2"/>
          <p:cNvSpPr>
            <a:spLocks noGrp="1"/>
          </p:cNvSpPr>
          <p:nvPr>
            <p:ph type="sldNum" sz="quarter" idx="12"/>
          </p:nvPr>
        </p:nvSpPr>
        <p:spPr/>
        <p:txBody>
          <a:bodyPr/>
          <a:lstStyle/>
          <a:p>
            <a:fld id="{E35E8B97-7D14-471B-823F-7F7B0FAE3FAB}" type="slidenum">
              <a:rPr lang="en-US" smtClean="0"/>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blinds(horizontal)">
                                      <p:cBhvr>
                                        <p:cTn id="7" dur="500"/>
                                        <p:tgtEl>
                                          <p:spTgt spid="8089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0899">
                                            <p:txEl>
                                              <p:pRg st="0" end="0"/>
                                            </p:txEl>
                                          </p:spTgt>
                                        </p:tgtEl>
                                        <p:attrNameLst>
                                          <p:attrName>style.visibility</p:attrName>
                                        </p:attrNameLst>
                                      </p:cBhvr>
                                      <p:to>
                                        <p:strVal val="visible"/>
                                      </p:to>
                                    </p:set>
                                    <p:animEffect transition="in" filter="dissolve">
                                      <p:cBhvr>
                                        <p:cTn id="12" dur="500"/>
                                        <p:tgtEl>
                                          <p:spTgt spid="808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dissolve">
                                      <p:cBhvr>
                                        <p:cTn id="17" dur="500"/>
                                        <p:tgtEl>
                                          <p:spTgt spid="80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0899">
                                            <p:txEl>
                                              <p:pRg st="4" end="4"/>
                                            </p:txEl>
                                          </p:spTgt>
                                        </p:tgtEl>
                                        <p:attrNameLst>
                                          <p:attrName>style.visibility</p:attrName>
                                        </p:attrNameLst>
                                      </p:cBhvr>
                                      <p:to>
                                        <p:strVal val="visible"/>
                                      </p:to>
                                    </p:set>
                                    <p:animEffect transition="in" filter="dissolve">
                                      <p:cBhvr>
                                        <p:cTn id="22" dur="500"/>
                                        <p:tgtEl>
                                          <p:spTgt spid="808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0899">
                                            <p:txEl>
                                              <p:pRg st="6" end="6"/>
                                            </p:txEl>
                                          </p:spTgt>
                                        </p:tgtEl>
                                        <p:attrNameLst>
                                          <p:attrName>style.visibility</p:attrName>
                                        </p:attrNameLst>
                                      </p:cBhvr>
                                      <p:to>
                                        <p:strVal val="visible"/>
                                      </p:to>
                                    </p:set>
                                    <p:animEffect transition="in" filter="dissolve">
                                      <p:cBhvr>
                                        <p:cTn id="27" dur="500"/>
                                        <p:tgtEl>
                                          <p:spTgt spid="808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utoUpdateAnimBg="0"/>
      <p:bldP spid="80899"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74638"/>
            <a:ext cx="6172200" cy="1143000"/>
          </a:xfrm>
        </p:spPr>
        <p:txBody>
          <a:bodyPr/>
          <a:lstStyle/>
          <a:p>
            <a:pPr eaLnBrk="1" hangingPunct="1"/>
            <a:r>
              <a:rPr lang="en-US" b="0" dirty="0">
                <a:latin typeface="Arial Black" pitchFamily="34" charset="0"/>
              </a:rPr>
              <a:t>Nine Canons</a:t>
            </a:r>
          </a:p>
        </p:txBody>
      </p:sp>
      <p:sp>
        <p:nvSpPr>
          <p:cNvPr id="81923" name="Rectangle 3"/>
          <p:cNvSpPr>
            <a:spLocks noGrp="1" noChangeArrowheads="1"/>
          </p:cNvSpPr>
          <p:nvPr>
            <p:ph type="body" idx="1"/>
          </p:nvPr>
        </p:nvSpPr>
        <p:spPr>
          <a:xfrm>
            <a:off x="457200" y="1447800"/>
            <a:ext cx="7848600" cy="5181600"/>
          </a:xfrm>
        </p:spPr>
        <p:txBody>
          <a:bodyPr>
            <a:noAutofit/>
          </a:bodyPr>
          <a:lstStyle/>
          <a:p>
            <a:pPr eaLnBrk="1" hangingPunct="1">
              <a:lnSpc>
                <a:spcPct val="80000"/>
              </a:lnSpc>
              <a:buFont typeface="Wingdings" pitchFamily="2" charset="2"/>
              <a:buNone/>
            </a:pPr>
            <a:r>
              <a:rPr lang="en-US" sz="2800" b="1" dirty="0"/>
              <a:t>ARTICLE 5:  PROFESSIONAL DEMEANOR</a:t>
            </a:r>
          </a:p>
          <a:p>
            <a:pPr eaLnBrk="1" hangingPunct="1">
              <a:lnSpc>
                <a:spcPct val="80000"/>
              </a:lnSpc>
            </a:pPr>
            <a:endParaRPr lang="en-US" sz="2800" b="1" dirty="0"/>
          </a:p>
          <a:p>
            <a:pPr eaLnBrk="1" hangingPunct="1">
              <a:lnSpc>
                <a:spcPct val="80000"/>
              </a:lnSpc>
              <a:buFont typeface="Wingdings" pitchFamily="2" charset="2"/>
              <a:buNone/>
            </a:pPr>
            <a:r>
              <a:rPr lang="en-US" sz="2800" b="1" dirty="0"/>
              <a:t>ARTICLE 6:  SCOPE OF PRACTICE</a:t>
            </a:r>
          </a:p>
          <a:p>
            <a:pPr eaLnBrk="1" hangingPunct="1">
              <a:lnSpc>
                <a:spcPct val="80000"/>
              </a:lnSpc>
            </a:pPr>
            <a:endParaRPr lang="en-US" sz="2800" b="1" dirty="0"/>
          </a:p>
          <a:p>
            <a:pPr eaLnBrk="1" hangingPunct="1">
              <a:lnSpc>
                <a:spcPct val="80000"/>
              </a:lnSpc>
              <a:buFont typeface="Wingdings" pitchFamily="2" charset="2"/>
              <a:buNone/>
            </a:pPr>
            <a:r>
              <a:rPr lang="en-US" sz="2800" b="1" dirty="0"/>
              <a:t>ARTICLE 7:  ASSESSING AND REPORTING IMPEDIMENTS TO PERFORMANCE</a:t>
            </a:r>
          </a:p>
          <a:p>
            <a:pPr eaLnBrk="1" hangingPunct="1">
              <a:lnSpc>
                <a:spcPct val="80000"/>
              </a:lnSpc>
            </a:pPr>
            <a:endParaRPr lang="en-US" sz="2800" b="1" dirty="0"/>
          </a:p>
          <a:p>
            <a:pPr eaLnBrk="1" hangingPunct="1">
              <a:lnSpc>
                <a:spcPct val="80000"/>
              </a:lnSpc>
              <a:buFont typeface="Wingdings" pitchFamily="2" charset="2"/>
              <a:buNone/>
            </a:pPr>
            <a:r>
              <a:rPr lang="en-US" sz="2800" b="1" dirty="0"/>
              <a:t>ARTICLE 8:  DUTY TO REPORT ETHICAL VIOLATIONS</a:t>
            </a:r>
          </a:p>
          <a:p>
            <a:pPr eaLnBrk="1" hangingPunct="1">
              <a:lnSpc>
                <a:spcPct val="80000"/>
              </a:lnSpc>
            </a:pPr>
            <a:endParaRPr lang="en-US" sz="2800" b="1" dirty="0"/>
          </a:p>
          <a:p>
            <a:pPr eaLnBrk="1" hangingPunct="1">
              <a:lnSpc>
                <a:spcPct val="80000"/>
              </a:lnSpc>
              <a:buFont typeface="Wingdings" pitchFamily="2" charset="2"/>
              <a:buNone/>
            </a:pPr>
            <a:r>
              <a:rPr lang="en-US" sz="2800" b="1" dirty="0"/>
              <a:t>ARTICLE 9:  PROFESSIONAL DEVELOPMENT</a:t>
            </a:r>
          </a:p>
          <a:p>
            <a:pPr eaLnBrk="1" hangingPunct="1">
              <a:lnSpc>
                <a:spcPct val="80000"/>
              </a:lnSpc>
              <a:buFont typeface="Wingdings" pitchFamily="2" charset="2"/>
              <a:buNone/>
            </a:pPr>
            <a:endParaRPr lang="en-US" sz="2800" b="1" dirty="0"/>
          </a:p>
        </p:txBody>
      </p:sp>
      <p:sp>
        <p:nvSpPr>
          <p:cNvPr id="2" name="Date Placeholder 1"/>
          <p:cNvSpPr>
            <a:spLocks noGrp="1"/>
          </p:cNvSpPr>
          <p:nvPr>
            <p:ph type="dt" sz="half" idx="10"/>
          </p:nvPr>
        </p:nvSpPr>
        <p:spPr/>
        <p:txBody>
          <a:bodyPr/>
          <a:lstStyle/>
          <a:p>
            <a:fld id="{E331A616-23C2-415A-B743-08EC4190ECE7}" type="datetime1">
              <a:rPr lang="en-US" smtClean="0"/>
              <a:pPr/>
              <a:t>3/2/2017</a:t>
            </a:fld>
            <a:endParaRPr lang="en-US"/>
          </a:p>
        </p:txBody>
      </p:sp>
      <p:sp>
        <p:nvSpPr>
          <p:cNvPr id="3" name="Slide Number Placeholder 2"/>
          <p:cNvSpPr>
            <a:spLocks noGrp="1"/>
          </p:cNvSpPr>
          <p:nvPr>
            <p:ph type="sldNum" sz="quarter" idx="12"/>
          </p:nvPr>
        </p:nvSpPr>
        <p:spPr/>
        <p:txBody>
          <a:bodyPr/>
          <a:lstStyle/>
          <a:p>
            <a:fld id="{E35E8B97-7D14-471B-823F-7F7B0FAE3FAB}" type="slidenum">
              <a:rPr lang="en-US" smtClean="0"/>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box(in)">
                                      <p:cBhvr>
                                        <p:cTn id="7" dur="500"/>
                                        <p:tgtEl>
                                          <p:spTgt spid="8192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23">
                                            <p:txEl>
                                              <p:pRg st="0" end="0"/>
                                            </p:txEl>
                                          </p:spTgt>
                                        </p:tgtEl>
                                        <p:attrNameLst>
                                          <p:attrName>style.visibility</p:attrName>
                                        </p:attrNameLst>
                                      </p:cBhvr>
                                      <p:to>
                                        <p:strVal val="visible"/>
                                      </p:to>
                                    </p:set>
                                    <p:animEffect transition="in" filter="checkerboard(across)">
                                      <p:cBhvr>
                                        <p:cTn id="12" dur="500"/>
                                        <p:tgtEl>
                                          <p:spTgt spid="819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checkerboard(across)">
                                      <p:cBhvr>
                                        <p:cTn id="17" dur="500"/>
                                        <p:tgtEl>
                                          <p:spTgt spid="81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1923">
                                            <p:txEl>
                                              <p:pRg st="4" end="4"/>
                                            </p:txEl>
                                          </p:spTgt>
                                        </p:tgtEl>
                                        <p:attrNameLst>
                                          <p:attrName>style.visibility</p:attrName>
                                        </p:attrNameLst>
                                      </p:cBhvr>
                                      <p:to>
                                        <p:strVal val="visible"/>
                                      </p:to>
                                    </p:set>
                                    <p:animEffect transition="in" filter="checkerboard(across)">
                                      <p:cBhvr>
                                        <p:cTn id="22" dur="500"/>
                                        <p:tgtEl>
                                          <p:spTgt spid="819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1923">
                                            <p:txEl>
                                              <p:pRg st="6" end="6"/>
                                            </p:txEl>
                                          </p:spTgt>
                                        </p:tgtEl>
                                        <p:attrNameLst>
                                          <p:attrName>style.visibility</p:attrName>
                                        </p:attrNameLst>
                                      </p:cBhvr>
                                      <p:to>
                                        <p:strVal val="visible"/>
                                      </p:to>
                                    </p:set>
                                    <p:animEffect transition="in" filter="checkerboard(across)">
                                      <p:cBhvr>
                                        <p:cTn id="27" dur="500"/>
                                        <p:tgtEl>
                                          <p:spTgt spid="8192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1923">
                                            <p:txEl>
                                              <p:pRg st="8" end="8"/>
                                            </p:txEl>
                                          </p:spTgt>
                                        </p:tgtEl>
                                        <p:attrNameLst>
                                          <p:attrName>style.visibility</p:attrName>
                                        </p:attrNameLst>
                                      </p:cBhvr>
                                      <p:to>
                                        <p:strVal val="visible"/>
                                      </p:to>
                                    </p:set>
                                    <p:animEffect transition="in" filter="checkerboard(across)">
                                      <p:cBhvr>
                                        <p:cTn id="32" dur="500"/>
                                        <p:tgtEl>
                                          <p:spTgt spid="819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utoUpdateAnimBg="0"/>
      <p:bldP spid="8192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dt" sz="quarter" idx="10"/>
          </p:nvPr>
        </p:nvSpPr>
        <p:spPr>
          <a:noFill/>
        </p:spPr>
        <p:txBody>
          <a:bodyPr/>
          <a:lstStyle/>
          <a:p>
            <a:fld id="{8192C408-4EEA-44E9-A95C-58E75567FA85}" type="datetime1">
              <a:rPr lang="en-US" smtClean="0"/>
              <a:pPr/>
              <a:t>3/2/2017</a:t>
            </a:fld>
            <a:endParaRPr lang="en-US"/>
          </a:p>
        </p:txBody>
      </p:sp>
      <p:sp>
        <p:nvSpPr>
          <p:cNvPr id="27652" name="Rectangle 8"/>
          <p:cNvSpPr>
            <a:spLocks noGrp="1" noChangeArrowheads="1"/>
          </p:cNvSpPr>
          <p:nvPr>
            <p:ph type="sldNum" sz="quarter" idx="12"/>
          </p:nvPr>
        </p:nvSpPr>
        <p:spPr>
          <a:noFill/>
        </p:spPr>
        <p:txBody>
          <a:bodyPr/>
          <a:lstStyle/>
          <a:p>
            <a:fld id="{A6163FD7-EFA1-4A30-8A83-A0156D7BD5E5}" type="slidenum">
              <a:rPr lang="en-US" smtClean="0"/>
              <a:pPr/>
              <a:t>55</a:t>
            </a:fld>
            <a:endParaRPr lang="en-US"/>
          </a:p>
        </p:txBody>
      </p:sp>
      <p:sp>
        <p:nvSpPr>
          <p:cNvPr id="27653" name="Rectangle 2"/>
          <p:cNvSpPr>
            <a:spLocks noGrp="1" noChangeArrowheads="1"/>
          </p:cNvSpPr>
          <p:nvPr>
            <p:ph type="ctrTitle"/>
          </p:nvPr>
        </p:nvSpPr>
        <p:spPr>
          <a:xfrm>
            <a:off x="838200" y="1447800"/>
            <a:ext cx="7924800" cy="3535362"/>
          </a:xfrm>
        </p:spPr>
        <p:txBody>
          <a:bodyPr>
            <a:noAutofit/>
          </a:bodyPr>
          <a:lstStyle/>
          <a:p>
            <a:pPr algn="ctr" eaLnBrk="1" hangingPunct="1"/>
            <a:r>
              <a:rPr lang="en-US" sz="11500" dirty="0"/>
              <a:t>RESOURCES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229600" cy="1143000"/>
          </a:xfrm>
        </p:spPr>
        <p:txBody>
          <a:bodyPr/>
          <a:lstStyle/>
          <a:p>
            <a:r>
              <a:rPr lang="en-US" dirty="0"/>
              <a:t>Your Orientation Package!</a:t>
            </a: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13F5B89D-EC18-4D69-B44E-D93295010B78}" type="datetime1">
              <a:rPr lang="en-US" smtClean="0"/>
              <a:pPr/>
              <a:t>3/2/2017</a:t>
            </a:fld>
            <a:endParaRPr lang="en-US"/>
          </a:p>
        </p:txBody>
      </p:sp>
      <p:sp>
        <p:nvSpPr>
          <p:cNvPr id="5" name="Slide Number Placeholder 4"/>
          <p:cNvSpPr>
            <a:spLocks noGrp="1"/>
          </p:cNvSpPr>
          <p:nvPr>
            <p:ph type="sldNum" sz="quarter" idx="12"/>
          </p:nvPr>
        </p:nvSpPr>
        <p:spPr/>
        <p:txBody>
          <a:bodyPr/>
          <a:lstStyle/>
          <a:p>
            <a:fld id="{E35E8B97-7D14-471B-823F-7F7B0FAE3FAB}" type="slidenum">
              <a:rPr lang="en-US" smtClean="0"/>
              <a:pPr/>
              <a:t>56</a:t>
            </a:fld>
            <a:endParaRPr lang="en-US"/>
          </a:p>
        </p:txBody>
      </p:sp>
    </p:spTree>
    <p:extLst>
      <p:ext uri="{BB962C8B-B14F-4D97-AF65-F5344CB8AC3E}">
        <p14:creationId xmlns:p14="http://schemas.microsoft.com/office/powerpoint/2010/main" val="19944657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fld id="{FF58AD5A-CB3C-4C5E-A6DA-0094C6557F76}" type="datetime1">
              <a:rPr lang="en-US" smtClean="0"/>
              <a:pPr/>
              <a:t>3/2/2017</a:t>
            </a:fld>
            <a:endParaRPr lang="en-US"/>
          </a:p>
        </p:txBody>
      </p:sp>
      <p:sp>
        <p:nvSpPr>
          <p:cNvPr id="28676" name="Slide Number Placeholder 5"/>
          <p:cNvSpPr>
            <a:spLocks noGrp="1"/>
          </p:cNvSpPr>
          <p:nvPr>
            <p:ph type="sldNum" sz="quarter" idx="12"/>
          </p:nvPr>
        </p:nvSpPr>
        <p:spPr>
          <a:noFill/>
        </p:spPr>
        <p:txBody>
          <a:bodyPr/>
          <a:lstStyle/>
          <a:p>
            <a:fld id="{9765CEA7-3E52-44AB-8460-F64E37803A29}" type="slidenum">
              <a:rPr lang="en-US" smtClean="0"/>
              <a:pPr/>
              <a:t>57</a:t>
            </a:fld>
            <a:endParaRPr lang="en-US"/>
          </a:p>
        </p:txBody>
      </p:sp>
      <p:sp>
        <p:nvSpPr>
          <p:cNvPr id="40962" name="Rectangle 2"/>
          <p:cNvSpPr>
            <a:spLocks noGrp="1" noChangeArrowheads="1"/>
          </p:cNvSpPr>
          <p:nvPr>
            <p:ph type="title"/>
          </p:nvPr>
        </p:nvSpPr>
        <p:spPr/>
        <p:txBody>
          <a:bodyPr/>
          <a:lstStyle/>
          <a:p>
            <a:pPr eaLnBrk="1" hangingPunct="1"/>
            <a:r>
              <a:rPr lang="en-US"/>
              <a:t>DICTIONARIES</a:t>
            </a:r>
          </a:p>
        </p:txBody>
      </p:sp>
      <p:sp>
        <p:nvSpPr>
          <p:cNvPr id="40963" name="Rectangle 3"/>
          <p:cNvSpPr>
            <a:spLocks noGrp="1" noChangeArrowheads="1"/>
          </p:cNvSpPr>
          <p:nvPr>
            <p:ph type="body" idx="1"/>
          </p:nvPr>
        </p:nvSpPr>
        <p:spPr/>
        <p:txBody>
          <a:bodyPr/>
          <a:lstStyle/>
          <a:p>
            <a:pPr eaLnBrk="1" hangingPunct="1"/>
            <a:r>
              <a:rPr lang="en-US"/>
              <a:t>Reputable monolingual for each language</a:t>
            </a:r>
          </a:p>
          <a:p>
            <a:pPr eaLnBrk="1" hangingPunct="1"/>
            <a:r>
              <a:rPr lang="en-US"/>
              <a:t>Good bilingual</a:t>
            </a:r>
          </a:p>
          <a:p>
            <a:pPr eaLnBrk="1" hangingPunct="1"/>
            <a:r>
              <a:rPr lang="en-US"/>
              <a:t>Reputable Monolingual legal for each language</a:t>
            </a:r>
          </a:p>
          <a:p>
            <a:pPr eaLnBrk="1" hangingPunct="1"/>
            <a:r>
              <a:rPr lang="en-US"/>
              <a:t>Good bilingual legal</a:t>
            </a:r>
          </a:p>
          <a:p>
            <a:pPr eaLnBrk="1" hangingPunct="1"/>
            <a:r>
              <a:rPr lang="en-US"/>
              <a:t>A good thesaurus for each language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ipe(down)">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dissolve">
                                      <p:cBhvr>
                                        <p:cTn id="12" dur="500"/>
                                        <p:tgtEl>
                                          <p:spTgt spid="409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63">
                                            <p:txEl>
                                              <p:pRg st="1" end="1"/>
                                            </p:txEl>
                                          </p:spTgt>
                                        </p:tgtEl>
                                        <p:attrNameLst>
                                          <p:attrName>style.visibility</p:attrName>
                                        </p:attrNameLst>
                                      </p:cBhvr>
                                      <p:to>
                                        <p:strVal val="visible"/>
                                      </p:to>
                                    </p:set>
                                    <p:animEffect transition="in" filter="dissolve">
                                      <p:cBhvr>
                                        <p:cTn id="17" dur="500"/>
                                        <p:tgtEl>
                                          <p:spTgt spid="409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963">
                                            <p:txEl>
                                              <p:pRg st="2" end="2"/>
                                            </p:txEl>
                                          </p:spTgt>
                                        </p:tgtEl>
                                        <p:attrNameLst>
                                          <p:attrName>style.visibility</p:attrName>
                                        </p:attrNameLst>
                                      </p:cBhvr>
                                      <p:to>
                                        <p:strVal val="visible"/>
                                      </p:to>
                                    </p:set>
                                    <p:animEffect transition="in" filter="dissolve">
                                      <p:cBhvr>
                                        <p:cTn id="22" dur="500"/>
                                        <p:tgtEl>
                                          <p:spTgt spid="409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0963">
                                            <p:txEl>
                                              <p:pRg st="3" end="3"/>
                                            </p:txEl>
                                          </p:spTgt>
                                        </p:tgtEl>
                                        <p:attrNameLst>
                                          <p:attrName>style.visibility</p:attrName>
                                        </p:attrNameLst>
                                      </p:cBhvr>
                                      <p:to>
                                        <p:strVal val="visible"/>
                                      </p:to>
                                    </p:set>
                                    <p:animEffect transition="in" filter="dissolve">
                                      <p:cBhvr>
                                        <p:cTn id="27" dur="500"/>
                                        <p:tgtEl>
                                          <p:spTgt spid="4096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0963">
                                            <p:txEl>
                                              <p:pRg st="4" end="4"/>
                                            </p:txEl>
                                          </p:spTgt>
                                        </p:tgtEl>
                                        <p:attrNameLst>
                                          <p:attrName>style.visibility</p:attrName>
                                        </p:attrNameLst>
                                      </p:cBhvr>
                                      <p:to>
                                        <p:strVal val="visible"/>
                                      </p:to>
                                    </p:set>
                                    <p:animEffect transition="in" filter="dissolve">
                                      <p:cBhvr>
                                        <p:cTn id="32"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fld id="{685A9607-914A-41C5-A64A-5B3C25BD97AD}" type="datetime1">
              <a:rPr lang="en-US" smtClean="0"/>
              <a:pPr/>
              <a:t>3/2/2017</a:t>
            </a:fld>
            <a:endParaRPr lang="en-US"/>
          </a:p>
        </p:txBody>
      </p:sp>
      <p:sp>
        <p:nvSpPr>
          <p:cNvPr id="29700" name="Slide Number Placeholder 5"/>
          <p:cNvSpPr>
            <a:spLocks noGrp="1"/>
          </p:cNvSpPr>
          <p:nvPr>
            <p:ph type="sldNum" sz="quarter" idx="12"/>
          </p:nvPr>
        </p:nvSpPr>
        <p:spPr>
          <a:noFill/>
        </p:spPr>
        <p:txBody>
          <a:bodyPr/>
          <a:lstStyle/>
          <a:p>
            <a:fld id="{72459816-45ED-4AE9-8D08-2D4ADBC64A58}" type="slidenum">
              <a:rPr lang="en-US" smtClean="0"/>
              <a:pPr/>
              <a:t>58</a:t>
            </a:fld>
            <a:endParaRPr lang="en-US"/>
          </a:p>
        </p:txBody>
      </p:sp>
      <p:sp>
        <p:nvSpPr>
          <p:cNvPr id="41986" name="Rectangle 2"/>
          <p:cNvSpPr>
            <a:spLocks noGrp="1" noChangeArrowheads="1"/>
          </p:cNvSpPr>
          <p:nvPr>
            <p:ph type="title"/>
          </p:nvPr>
        </p:nvSpPr>
        <p:spPr/>
        <p:txBody>
          <a:bodyPr/>
          <a:lstStyle/>
          <a:p>
            <a:pPr eaLnBrk="1" hangingPunct="1"/>
            <a:r>
              <a:rPr lang="en-US"/>
              <a:t>Theory and Practice</a:t>
            </a:r>
          </a:p>
        </p:txBody>
      </p:sp>
      <p:sp>
        <p:nvSpPr>
          <p:cNvPr id="41987" name="Rectangle 3"/>
          <p:cNvSpPr>
            <a:spLocks noGrp="1" noChangeArrowheads="1"/>
          </p:cNvSpPr>
          <p:nvPr>
            <p:ph type="body" idx="1"/>
          </p:nvPr>
        </p:nvSpPr>
        <p:spPr/>
        <p:txBody>
          <a:bodyPr/>
          <a:lstStyle/>
          <a:p>
            <a:pPr eaLnBrk="1" hangingPunct="1">
              <a:lnSpc>
                <a:spcPct val="90000"/>
              </a:lnSpc>
            </a:pPr>
            <a:r>
              <a:rPr lang="en-US" dirty="0"/>
              <a:t>Fundamentals of Court Interpretation</a:t>
            </a:r>
          </a:p>
          <a:p>
            <a:pPr eaLnBrk="1" hangingPunct="1">
              <a:lnSpc>
                <a:spcPct val="90000"/>
              </a:lnSpc>
            </a:pPr>
            <a:r>
              <a:rPr lang="en-US" dirty="0"/>
              <a:t>ACEBO materials</a:t>
            </a:r>
          </a:p>
          <a:p>
            <a:pPr eaLnBrk="1" hangingPunct="1">
              <a:lnSpc>
                <a:spcPct val="90000"/>
              </a:lnSpc>
            </a:pPr>
            <a:r>
              <a:rPr lang="en-US" dirty="0"/>
              <a:t>Subject to Interpretation (Spanish &amp; Language Neutral)</a:t>
            </a:r>
          </a:p>
          <a:p>
            <a:pPr eaLnBrk="1" hangingPunct="1">
              <a:lnSpc>
                <a:spcPct val="90000"/>
              </a:lnSpc>
            </a:pPr>
            <a:r>
              <a:rPr lang="en-US" sz="2400" dirty="0"/>
              <a:t>http://www.interpreter-training.com/offers</a:t>
            </a:r>
          </a:p>
          <a:p>
            <a:pPr eaLnBrk="1" hangingPunct="1">
              <a:lnSpc>
                <a:spcPct val="90000"/>
              </a:lnSpc>
            </a:pPr>
            <a:r>
              <a:rPr lang="en-US" dirty="0"/>
              <a:t>Materials:</a:t>
            </a:r>
          </a:p>
          <a:p>
            <a:pPr lvl="1" eaLnBrk="1" hangingPunct="1">
              <a:lnSpc>
                <a:spcPct val="90000"/>
              </a:lnSpc>
            </a:pPr>
            <a:r>
              <a:rPr lang="en-US" dirty="0"/>
              <a:t>Court transcripts</a:t>
            </a:r>
          </a:p>
          <a:p>
            <a:pPr lvl="1" eaLnBrk="1" hangingPunct="1">
              <a:lnSpc>
                <a:spcPct val="90000"/>
              </a:lnSpc>
            </a:pPr>
            <a:r>
              <a:rPr lang="en-US" dirty="0"/>
              <a:t>Movies &amp; TV Shows Scripts</a:t>
            </a:r>
          </a:p>
          <a:p>
            <a:pPr lvl="1" eaLnBrk="1" hangingPunct="1">
              <a:lnSpc>
                <a:spcPct val="90000"/>
              </a:lnSpc>
              <a:buFont typeface="Wingdings" pitchFamily="2" charset="2"/>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slide(fromBottom)">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slide(fromBottom)">
                                      <p:cBhvr>
                                        <p:cTn id="12" dur="500"/>
                                        <p:tgtEl>
                                          <p:spTgt spid="419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1987">
                                            <p:txEl>
                                              <p:pRg st="1" end="1"/>
                                            </p:txEl>
                                          </p:spTgt>
                                        </p:tgtEl>
                                        <p:attrNameLst>
                                          <p:attrName>style.visibility</p:attrName>
                                        </p:attrNameLst>
                                      </p:cBhvr>
                                      <p:to>
                                        <p:strVal val="visible"/>
                                      </p:to>
                                    </p:set>
                                    <p:animEffect transition="in" filter="slide(fromBottom)">
                                      <p:cBhvr>
                                        <p:cTn id="17" dur="500"/>
                                        <p:tgtEl>
                                          <p:spTgt spid="419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1987">
                                            <p:txEl>
                                              <p:pRg st="2" end="2"/>
                                            </p:txEl>
                                          </p:spTgt>
                                        </p:tgtEl>
                                        <p:attrNameLst>
                                          <p:attrName>style.visibility</p:attrName>
                                        </p:attrNameLst>
                                      </p:cBhvr>
                                      <p:to>
                                        <p:strVal val="visible"/>
                                      </p:to>
                                    </p:set>
                                    <p:animEffect transition="in" filter="slide(fromBottom)">
                                      <p:cBhvr>
                                        <p:cTn id="22" dur="500"/>
                                        <p:tgtEl>
                                          <p:spTgt spid="419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1987">
                                            <p:txEl>
                                              <p:pRg st="3" end="3"/>
                                            </p:txEl>
                                          </p:spTgt>
                                        </p:tgtEl>
                                        <p:attrNameLst>
                                          <p:attrName>style.visibility</p:attrName>
                                        </p:attrNameLst>
                                      </p:cBhvr>
                                      <p:to>
                                        <p:strVal val="visible"/>
                                      </p:to>
                                    </p:set>
                                    <p:animEffect transition="in" filter="slide(fromBottom)">
                                      <p:cBhvr>
                                        <p:cTn id="27" dur="500"/>
                                        <p:tgtEl>
                                          <p:spTgt spid="4198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1987">
                                            <p:txEl>
                                              <p:pRg st="4" end="4"/>
                                            </p:txEl>
                                          </p:spTgt>
                                        </p:tgtEl>
                                        <p:attrNameLst>
                                          <p:attrName>style.visibility</p:attrName>
                                        </p:attrNameLst>
                                      </p:cBhvr>
                                      <p:to>
                                        <p:strVal val="visible"/>
                                      </p:to>
                                    </p:set>
                                    <p:animEffect transition="in" filter="slide(fromBottom)">
                                      <p:cBhvr>
                                        <p:cTn id="32" dur="500"/>
                                        <p:tgtEl>
                                          <p:spTgt spid="41987">
                                            <p:txEl>
                                              <p:pRg st="4" end="4"/>
                                            </p:txEl>
                                          </p:spTgt>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41987">
                                            <p:txEl>
                                              <p:pRg st="5" end="5"/>
                                            </p:txEl>
                                          </p:spTgt>
                                        </p:tgtEl>
                                        <p:attrNameLst>
                                          <p:attrName>style.visibility</p:attrName>
                                        </p:attrNameLst>
                                      </p:cBhvr>
                                      <p:to>
                                        <p:strVal val="visible"/>
                                      </p:to>
                                    </p:set>
                                    <p:animEffect transition="in" filter="slide(fromBottom)">
                                      <p:cBhvr>
                                        <p:cTn id="35" dur="500"/>
                                        <p:tgtEl>
                                          <p:spTgt spid="41987">
                                            <p:txEl>
                                              <p:pRg st="5" end="5"/>
                                            </p:txEl>
                                          </p:spTgt>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41987">
                                            <p:txEl>
                                              <p:pRg st="6" end="6"/>
                                            </p:txEl>
                                          </p:spTgt>
                                        </p:tgtEl>
                                        <p:attrNameLst>
                                          <p:attrName>style.visibility</p:attrName>
                                        </p:attrNameLst>
                                      </p:cBhvr>
                                      <p:to>
                                        <p:strVal val="visible"/>
                                      </p:to>
                                    </p:set>
                                    <p:animEffect transition="in" filter="slide(fromBottom)">
                                      <p:cBhvr>
                                        <p:cTn id="38" dur="500"/>
                                        <p:tgtEl>
                                          <p:spTgt spid="41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P spid="41987"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390CE869-ADF6-4B79-A23A-11D9E3FDF4D2}" type="datetime1">
              <a:rPr lang="en-US" smtClean="0"/>
              <a:pPr/>
              <a:t>3/2/2017</a:t>
            </a:fld>
            <a:endParaRPr lang="en-US"/>
          </a:p>
        </p:txBody>
      </p:sp>
      <p:sp>
        <p:nvSpPr>
          <p:cNvPr id="30724" name="Slide Number Placeholder 5"/>
          <p:cNvSpPr>
            <a:spLocks noGrp="1"/>
          </p:cNvSpPr>
          <p:nvPr>
            <p:ph type="sldNum" sz="quarter" idx="12"/>
          </p:nvPr>
        </p:nvSpPr>
        <p:spPr>
          <a:noFill/>
        </p:spPr>
        <p:txBody>
          <a:bodyPr/>
          <a:lstStyle/>
          <a:p>
            <a:fld id="{4230AC72-2DF0-47F0-8178-A2B12BB03565}" type="slidenum">
              <a:rPr lang="en-US" smtClean="0"/>
              <a:pPr/>
              <a:t>59</a:t>
            </a:fld>
            <a:endParaRPr lang="en-US"/>
          </a:p>
        </p:txBody>
      </p:sp>
      <p:sp>
        <p:nvSpPr>
          <p:cNvPr id="43010" name="Rectangle 2"/>
          <p:cNvSpPr>
            <a:spLocks noGrp="1" noChangeArrowheads="1"/>
          </p:cNvSpPr>
          <p:nvPr>
            <p:ph type="title"/>
          </p:nvPr>
        </p:nvSpPr>
        <p:spPr/>
        <p:txBody>
          <a:bodyPr/>
          <a:lstStyle/>
          <a:p>
            <a:pPr eaLnBrk="1" hangingPunct="1"/>
            <a:r>
              <a:rPr lang="en-US"/>
              <a:t>Professional Associations</a:t>
            </a:r>
          </a:p>
        </p:txBody>
      </p:sp>
      <p:sp>
        <p:nvSpPr>
          <p:cNvPr id="43011" name="Rectangle 3"/>
          <p:cNvSpPr>
            <a:spLocks noGrp="1" noChangeArrowheads="1"/>
          </p:cNvSpPr>
          <p:nvPr>
            <p:ph type="body" idx="1"/>
          </p:nvPr>
        </p:nvSpPr>
        <p:spPr/>
        <p:txBody>
          <a:bodyPr/>
          <a:lstStyle/>
          <a:p>
            <a:pPr eaLnBrk="1" hangingPunct="1">
              <a:lnSpc>
                <a:spcPct val="90000"/>
              </a:lnSpc>
            </a:pPr>
            <a:r>
              <a:rPr lang="en-US"/>
              <a:t>National Association of Judicial Interpreters and Translators  </a:t>
            </a:r>
            <a:r>
              <a:rPr lang="en-US">
                <a:hlinkClick r:id="rId3"/>
              </a:rPr>
              <a:t>www.najit.org</a:t>
            </a:r>
            <a:endParaRPr lang="en-US"/>
          </a:p>
          <a:p>
            <a:pPr lvl="1" eaLnBrk="1" hangingPunct="1">
              <a:lnSpc>
                <a:spcPct val="90000"/>
              </a:lnSpc>
            </a:pPr>
            <a:r>
              <a:rPr lang="en-US"/>
              <a:t>Proteus Magazine</a:t>
            </a:r>
          </a:p>
          <a:p>
            <a:pPr lvl="1" eaLnBrk="1" hangingPunct="1">
              <a:lnSpc>
                <a:spcPct val="90000"/>
              </a:lnSpc>
            </a:pPr>
            <a:r>
              <a:rPr lang="en-US"/>
              <a:t>Annual Conference</a:t>
            </a:r>
          </a:p>
          <a:p>
            <a:pPr eaLnBrk="1" hangingPunct="1">
              <a:lnSpc>
                <a:spcPct val="90000"/>
              </a:lnSpc>
            </a:pPr>
            <a:r>
              <a:rPr lang="en-US"/>
              <a:t>American Translators Association </a:t>
            </a:r>
            <a:r>
              <a:rPr lang="en-US">
                <a:hlinkClick r:id="rId4"/>
              </a:rPr>
              <a:t>www.atanet.org</a:t>
            </a:r>
            <a:endParaRPr lang="en-US"/>
          </a:p>
          <a:p>
            <a:pPr lvl="1" eaLnBrk="1" hangingPunct="1">
              <a:lnSpc>
                <a:spcPct val="90000"/>
              </a:lnSpc>
            </a:pPr>
            <a:r>
              <a:rPr lang="en-US"/>
              <a:t>The Chronicle Magazine</a:t>
            </a:r>
          </a:p>
          <a:p>
            <a:pPr lvl="1" eaLnBrk="1" hangingPunct="1">
              <a:lnSpc>
                <a:spcPct val="90000"/>
              </a:lnSpc>
            </a:pPr>
            <a:r>
              <a:rPr lang="en-US"/>
              <a:t>Annual Conference</a:t>
            </a:r>
          </a:p>
          <a:p>
            <a:pPr eaLnBrk="1" hangingPunct="1">
              <a:lnSpc>
                <a:spcPct val="90000"/>
              </a:lnSpc>
              <a:buFont typeface="Wingdings" pitchFamily="2" charset="2"/>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0-#ppt_w/2"/>
                                          </p:val>
                                        </p:tav>
                                        <p:tav tm="100000">
                                          <p:val>
                                            <p:strVal val="#ppt_x"/>
                                          </p:val>
                                        </p:tav>
                                      </p:tavLst>
                                    </p:anim>
                                    <p:anim calcmode="lin" valueType="num">
                                      <p:cBhvr additive="base">
                                        <p:cTn id="8" dur="500" fill="hold"/>
                                        <p:tgtEl>
                                          <p:spTgt spid="430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animEffect transition="in" filter="dissolve">
                                      <p:cBhvr>
                                        <p:cTn id="13" dur="500"/>
                                        <p:tgtEl>
                                          <p:spTgt spid="43011">
                                            <p:txEl>
                                              <p:pRg st="0" end="0"/>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3011">
                                            <p:txEl>
                                              <p:pRg st="1" end="1"/>
                                            </p:txEl>
                                          </p:spTgt>
                                        </p:tgtEl>
                                        <p:attrNameLst>
                                          <p:attrName>style.visibility</p:attrName>
                                        </p:attrNameLst>
                                      </p:cBhvr>
                                      <p:to>
                                        <p:strVal val="visible"/>
                                      </p:to>
                                    </p:set>
                                    <p:animEffect transition="in" filter="dissolve">
                                      <p:cBhvr>
                                        <p:cTn id="16" dur="500"/>
                                        <p:tgtEl>
                                          <p:spTgt spid="43011">
                                            <p:txEl>
                                              <p:pRg st="1" end="1"/>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Effect transition="in" filter="dissolve">
                                      <p:cBhvr>
                                        <p:cTn id="19" dur="500"/>
                                        <p:tgtEl>
                                          <p:spTgt spid="4301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3011">
                                            <p:txEl>
                                              <p:pRg st="3" end="3"/>
                                            </p:txEl>
                                          </p:spTgt>
                                        </p:tgtEl>
                                        <p:attrNameLst>
                                          <p:attrName>style.visibility</p:attrName>
                                        </p:attrNameLst>
                                      </p:cBhvr>
                                      <p:to>
                                        <p:strVal val="visible"/>
                                      </p:to>
                                    </p:set>
                                    <p:animEffect transition="in" filter="dissolve">
                                      <p:cBhvr>
                                        <p:cTn id="24" dur="500"/>
                                        <p:tgtEl>
                                          <p:spTgt spid="43011">
                                            <p:txEl>
                                              <p:pRg st="3" end="3"/>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animEffect transition="in" filter="dissolve">
                                      <p:cBhvr>
                                        <p:cTn id="27" dur="500"/>
                                        <p:tgtEl>
                                          <p:spTgt spid="43011">
                                            <p:txEl>
                                              <p:pRg st="4" end="4"/>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3011">
                                            <p:txEl>
                                              <p:pRg st="5" end="5"/>
                                            </p:txEl>
                                          </p:spTgt>
                                        </p:tgtEl>
                                        <p:attrNameLst>
                                          <p:attrName>style.visibility</p:attrName>
                                        </p:attrNameLst>
                                      </p:cBhvr>
                                      <p:to>
                                        <p:strVal val="visible"/>
                                      </p:to>
                                    </p:set>
                                    <p:animEffect transition="in" filter="dissolve">
                                      <p:cBhvr>
                                        <p:cTn id="30" dur="500"/>
                                        <p:tgtEl>
                                          <p:spTgt spid="430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2800" dirty="0"/>
              <a:t>5</a:t>
            </a:r>
            <a:r>
              <a:rPr lang="en-US" sz="2800" baseline="30000" dirty="0"/>
              <a:t>th</a:t>
            </a:r>
            <a:r>
              <a:rPr lang="en-US" sz="2800" dirty="0"/>
              <a:t>: 	December 15, 1791.  Protects the right to                	due process, prohibits self-incrimination</a:t>
            </a:r>
          </a:p>
          <a:p>
            <a:pPr marL="0" indent="0">
              <a:buNone/>
            </a:pPr>
            <a:r>
              <a:rPr lang="en-US" sz="2800" dirty="0"/>
              <a:t>6</a:t>
            </a:r>
            <a:r>
              <a:rPr lang="en-US" sz="2800" baseline="30000" dirty="0"/>
              <a:t>th</a:t>
            </a:r>
            <a:r>
              <a:rPr lang="en-US" sz="2800" dirty="0"/>
              <a:t>:	December 15, 1791. Protects the right to a fair 	and speedy public trial by jury, to confront the 	accuser, to obtain witnesses and to retain 	counsel.</a:t>
            </a:r>
          </a:p>
          <a:p>
            <a:pPr marL="0" indent="0">
              <a:buNone/>
            </a:pPr>
            <a:r>
              <a:rPr lang="en-US" sz="2800" dirty="0"/>
              <a:t>14</a:t>
            </a:r>
            <a:r>
              <a:rPr lang="en-US" sz="2800" baseline="30000" dirty="0"/>
              <a:t>th</a:t>
            </a:r>
            <a:r>
              <a:rPr lang="en-US" sz="2800" dirty="0"/>
              <a:t>.	July 9, 1868.  No State can deprive any person of 	life, liberty, or property, without due process of 	law; nor deny to any person within its jurisdiction 	the equal protection of the laws.</a:t>
            </a:r>
          </a:p>
        </p:txBody>
      </p:sp>
      <p:sp>
        <p:nvSpPr>
          <p:cNvPr id="4" name="Date Placeholder 3"/>
          <p:cNvSpPr>
            <a:spLocks noGrp="1"/>
          </p:cNvSpPr>
          <p:nvPr>
            <p:ph type="dt" sz="half" idx="10"/>
          </p:nvPr>
        </p:nvSpPr>
        <p:spPr/>
        <p:txBody>
          <a:bodyPr/>
          <a:lstStyle/>
          <a:p>
            <a:fld id="{13F5B89D-EC18-4D69-B44E-D93295010B78}" type="datetime1">
              <a:rPr lang="en-US" smtClean="0"/>
              <a:pPr/>
              <a:t>3/2/2017</a:t>
            </a:fld>
            <a:endParaRPr lang="en-US"/>
          </a:p>
        </p:txBody>
      </p:sp>
      <p:sp>
        <p:nvSpPr>
          <p:cNvPr id="5" name="Slide Number Placeholder 4"/>
          <p:cNvSpPr>
            <a:spLocks noGrp="1"/>
          </p:cNvSpPr>
          <p:nvPr>
            <p:ph type="sldNum" sz="quarter" idx="12"/>
          </p:nvPr>
        </p:nvSpPr>
        <p:spPr/>
        <p:txBody>
          <a:bodyPr/>
          <a:lstStyle/>
          <a:p>
            <a:fld id="{E35E8B97-7D14-471B-823F-7F7B0FAE3FAB}" type="slidenum">
              <a:rPr lang="en-US" smtClean="0"/>
              <a:pPr/>
              <a:t>6</a:t>
            </a:fld>
            <a:endParaRPr lang="en-US"/>
          </a:p>
        </p:txBody>
      </p:sp>
      <p:sp>
        <p:nvSpPr>
          <p:cNvPr id="6" name="Freeform 5"/>
          <p:cNvSpPr/>
          <p:nvPr/>
        </p:nvSpPr>
        <p:spPr>
          <a:xfrm>
            <a:off x="304800" y="242180"/>
            <a:ext cx="6934200" cy="1101725"/>
          </a:xfrm>
          <a:custGeom>
            <a:avLst/>
            <a:gdLst>
              <a:gd name="connsiteX0" fmla="*/ 0 w 5265102"/>
              <a:gd name="connsiteY0" fmla="*/ 132843 h 797040"/>
              <a:gd name="connsiteX1" fmla="*/ 132843 w 5265102"/>
              <a:gd name="connsiteY1" fmla="*/ 0 h 797040"/>
              <a:gd name="connsiteX2" fmla="*/ 5132259 w 5265102"/>
              <a:gd name="connsiteY2" fmla="*/ 0 h 797040"/>
              <a:gd name="connsiteX3" fmla="*/ 5265102 w 5265102"/>
              <a:gd name="connsiteY3" fmla="*/ 132843 h 797040"/>
              <a:gd name="connsiteX4" fmla="*/ 5265102 w 5265102"/>
              <a:gd name="connsiteY4" fmla="*/ 664197 h 797040"/>
              <a:gd name="connsiteX5" fmla="*/ 5132259 w 5265102"/>
              <a:gd name="connsiteY5" fmla="*/ 797040 h 797040"/>
              <a:gd name="connsiteX6" fmla="*/ 132843 w 5265102"/>
              <a:gd name="connsiteY6" fmla="*/ 797040 h 797040"/>
              <a:gd name="connsiteX7" fmla="*/ 0 w 5265102"/>
              <a:gd name="connsiteY7" fmla="*/ 664197 h 797040"/>
              <a:gd name="connsiteX8" fmla="*/ 0 w 5265102"/>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5102" h="797040">
                <a:moveTo>
                  <a:pt x="0" y="132843"/>
                </a:moveTo>
                <a:cubicBezTo>
                  <a:pt x="0" y="59476"/>
                  <a:pt x="59476" y="0"/>
                  <a:pt x="132843" y="0"/>
                </a:cubicBezTo>
                <a:lnTo>
                  <a:pt x="5132259" y="0"/>
                </a:lnTo>
                <a:cubicBezTo>
                  <a:pt x="5205626" y="0"/>
                  <a:pt x="5265102" y="59476"/>
                  <a:pt x="5265102" y="132843"/>
                </a:cubicBezTo>
                <a:lnTo>
                  <a:pt x="5265102" y="664197"/>
                </a:lnTo>
                <a:cubicBezTo>
                  <a:pt x="5265102" y="737564"/>
                  <a:pt x="5205626" y="797040"/>
                  <a:pt x="5132259" y="797040"/>
                </a:cubicBezTo>
                <a:lnTo>
                  <a:pt x="132843" y="797040"/>
                </a:lnTo>
                <a:cubicBezTo>
                  <a:pt x="59476" y="797040"/>
                  <a:pt x="0" y="737564"/>
                  <a:pt x="0" y="664197"/>
                </a:cubicBezTo>
                <a:lnTo>
                  <a:pt x="0" y="132843"/>
                </a:lnTo>
                <a:close/>
              </a:path>
            </a:pathLst>
          </a:custGeom>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7916" tIns="38908" rIns="237916" bIns="38908" anchor="ctr"/>
          <a:lstStyle/>
          <a:p>
            <a:pPr defTabSz="1200150" eaLnBrk="1" hangingPunct="1">
              <a:lnSpc>
                <a:spcPct val="90000"/>
              </a:lnSpc>
              <a:spcAft>
                <a:spcPct val="35000"/>
              </a:spcAft>
              <a:defRPr/>
            </a:pPr>
            <a:r>
              <a:rPr lang="en-US" sz="3200" dirty="0">
                <a:solidFill>
                  <a:srgbClr val="FFFFFF"/>
                </a:solidFill>
                <a:latin typeface="Franklin Gothic Medium" pitchFamily="34" charset="0"/>
                <a:cs typeface="Arial" charset="0"/>
              </a:rPr>
              <a:t>Amendments to the Constitution of the United States</a:t>
            </a:r>
            <a:endParaRPr lang="en-US" sz="2600" dirty="0">
              <a:solidFill>
                <a:srgbClr val="FFFFFF"/>
              </a:solidFill>
              <a:latin typeface="Franklin Gothic Medium" pitchFamily="34" charset="0"/>
              <a:cs typeface="Arial" charset="0"/>
            </a:endParaRPr>
          </a:p>
        </p:txBody>
      </p:sp>
    </p:spTree>
    <p:extLst>
      <p:ext uri="{BB962C8B-B14F-4D97-AF65-F5344CB8AC3E}">
        <p14:creationId xmlns:p14="http://schemas.microsoft.com/office/powerpoint/2010/main" val="24619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Educational Institutions</a:t>
            </a:r>
          </a:p>
        </p:txBody>
      </p:sp>
      <p:sp>
        <p:nvSpPr>
          <p:cNvPr id="3" name="Content Placeholder 2"/>
          <p:cNvSpPr>
            <a:spLocks noGrp="1"/>
          </p:cNvSpPr>
          <p:nvPr>
            <p:ph idx="1"/>
          </p:nvPr>
        </p:nvSpPr>
        <p:spPr/>
        <p:txBody>
          <a:bodyPr/>
          <a:lstStyle/>
          <a:p>
            <a:r>
              <a:rPr lang="en-US" dirty="0"/>
              <a:t>Monterey Institute of International Studies</a:t>
            </a:r>
          </a:p>
          <a:p>
            <a:pPr lvl="1">
              <a:buFont typeface="Wingdings" pitchFamily="2" charset="2"/>
              <a:buNone/>
            </a:pPr>
            <a:endParaRPr lang="en-US" dirty="0"/>
          </a:p>
          <a:p>
            <a:r>
              <a:rPr lang="en-US" dirty="0"/>
              <a:t>University of Arizona</a:t>
            </a:r>
          </a:p>
          <a:p>
            <a:pPr lvl="1"/>
            <a:r>
              <a:rPr lang="en-US" dirty="0"/>
              <a:t>Agnes </a:t>
            </a:r>
            <a:r>
              <a:rPr lang="en-US" dirty="0" err="1"/>
              <a:t>Haury</a:t>
            </a:r>
            <a:r>
              <a:rPr lang="en-US" dirty="0"/>
              <a:t> Institute</a:t>
            </a:r>
          </a:p>
          <a:p>
            <a:pPr>
              <a:buFont typeface="Wingdings" pitchFamily="2" charset="2"/>
              <a:buNone/>
            </a:pPr>
            <a:endParaRPr lang="en-US" dirty="0"/>
          </a:p>
          <a:p>
            <a:endParaRPr lang="en-US" dirty="0"/>
          </a:p>
        </p:txBody>
      </p:sp>
      <p:sp>
        <p:nvSpPr>
          <p:cNvPr id="32772" name="Date Placeholder 3"/>
          <p:cNvSpPr>
            <a:spLocks noGrp="1"/>
          </p:cNvSpPr>
          <p:nvPr>
            <p:ph type="dt" sz="quarter" idx="10"/>
          </p:nvPr>
        </p:nvSpPr>
        <p:spPr>
          <a:noFill/>
        </p:spPr>
        <p:txBody>
          <a:bodyPr/>
          <a:lstStyle/>
          <a:p>
            <a:fld id="{B84523BA-8A90-410E-90A3-8B4141E29072}" type="datetime1">
              <a:rPr lang="en-US" smtClean="0"/>
              <a:pPr/>
              <a:t>3/2/2017</a:t>
            </a:fld>
            <a:endParaRPr lang="en-US"/>
          </a:p>
        </p:txBody>
      </p:sp>
      <p:sp>
        <p:nvSpPr>
          <p:cNvPr id="32774" name="Slide Number Placeholder 5"/>
          <p:cNvSpPr>
            <a:spLocks noGrp="1"/>
          </p:cNvSpPr>
          <p:nvPr>
            <p:ph type="sldNum" sz="quarter" idx="12"/>
          </p:nvPr>
        </p:nvSpPr>
        <p:spPr>
          <a:noFill/>
        </p:spPr>
        <p:txBody>
          <a:bodyPr/>
          <a:lstStyle/>
          <a:p>
            <a:fld id="{2205AC67-F7EB-4993-ACC2-1BCC207ED780}" type="slidenum">
              <a:rPr lang="en-US" smtClean="0"/>
              <a:pPr/>
              <a:t>60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C242B1BB-805C-4D4A-834E-4E9A76FFA8A3}" type="datetime1">
              <a:rPr lang="en-US" smtClean="0"/>
              <a:pPr/>
              <a:t>3/2/2017</a:t>
            </a:fld>
            <a:endParaRPr lang="en-US"/>
          </a:p>
        </p:txBody>
      </p:sp>
      <p:sp>
        <p:nvSpPr>
          <p:cNvPr id="31748" name="Slide Number Placeholder 5"/>
          <p:cNvSpPr>
            <a:spLocks noGrp="1"/>
          </p:cNvSpPr>
          <p:nvPr>
            <p:ph type="sldNum" sz="quarter" idx="12"/>
          </p:nvPr>
        </p:nvSpPr>
        <p:spPr>
          <a:noFill/>
        </p:spPr>
        <p:txBody>
          <a:bodyPr/>
          <a:lstStyle/>
          <a:p>
            <a:fld id="{E0D4F8BB-0549-46F2-8601-FA5AD815C155}" type="slidenum">
              <a:rPr lang="en-US" smtClean="0"/>
              <a:pPr/>
              <a:t>61</a:t>
            </a:fld>
            <a:endParaRPr lang="en-US"/>
          </a:p>
        </p:txBody>
      </p:sp>
      <p:sp>
        <p:nvSpPr>
          <p:cNvPr id="44034" name="Rectangle 2"/>
          <p:cNvSpPr>
            <a:spLocks noGrp="1" noChangeArrowheads="1"/>
          </p:cNvSpPr>
          <p:nvPr>
            <p:ph type="title"/>
          </p:nvPr>
        </p:nvSpPr>
        <p:spPr>
          <a:xfrm>
            <a:off x="457200" y="274638"/>
            <a:ext cx="7162800" cy="1143000"/>
          </a:xfrm>
        </p:spPr>
        <p:txBody>
          <a:bodyPr>
            <a:normAutofit/>
          </a:bodyPr>
          <a:lstStyle/>
          <a:p>
            <a:pPr eaLnBrk="1" hangingPunct="1"/>
            <a:r>
              <a:rPr lang="en-US" sz="4800" b="1" dirty="0"/>
              <a:t>The Amazing Internet</a:t>
            </a:r>
          </a:p>
        </p:txBody>
      </p:sp>
      <p:sp>
        <p:nvSpPr>
          <p:cNvPr id="44035" name="Rectangle 3"/>
          <p:cNvSpPr>
            <a:spLocks noGrp="1" noChangeArrowheads="1"/>
          </p:cNvSpPr>
          <p:nvPr>
            <p:ph type="body" idx="1"/>
          </p:nvPr>
        </p:nvSpPr>
        <p:spPr/>
        <p:txBody>
          <a:bodyPr/>
          <a:lstStyle/>
          <a:p>
            <a:pPr eaLnBrk="1" hangingPunct="1"/>
            <a:r>
              <a:rPr lang="en-US" sz="4800" dirty="0"/>
              <a:t>Search engines:                                  </a:t>
            </a:r>
          </a:p>
          <a:p>
            <a:pPr eaLnBrk="1" hangingPunct="1">
              <a:buNone/>
            </a:pPr>
            <a:r>
              <a:rPr lang="en-US" sz="4800" dirty="0"/>
              <a:t> Nobody does it better than:</a:t>
            </a:r>
          </a:p>
          <a:p>
            <a:pPr lvl="1" eaLnBrk="1" hangingPunct="1"/>
            <a:r>
              <a:rPr lang="en-US" sz="4400" dirty="0">
                <a:hlinkClick r:id="rId3"/>
              </a:rPr>
              <a:t>www.google.com</a:t>
            </a:r>
            <a:endParaRPr lang="en-US" sz="4400" dirty="0"/>
          </a:p>
          <a:p>
            <a:pPr lvl="1" eaLnBrk="1" hangingPunct="1">
              <a:buFont typeface="Wingdings" pitchFamily="2" charset="2"/>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13" dur="500"/>
                                        <p:tgtEl>
                                          <p:spTgt spid="4403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8" dur="500"/>
                                        <p:tgtEl>
                                          <p:spTgt spid="44035">
                                            <p:txEl>
                                              <p:pRg st="1" end="1"/>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21"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5"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fld id="{09F7B0DB-1D05-4842-97D2-76BE0BDBD96D}" type="datetime1">
              <a:rPr lang="en-US" smtClean="0"/>
              <a:pPr/>
              <a:t>3/2/2017</a:t>
            </a:fld>
            <a:endParaRPr lang="en-US"/>
          </a:p>
        </p:txBody>
      </p:sp>
      <p:sp>
        <p:nvSpPr>
          <p:cNvPr id="33796" name="Slide Number Placeholder 5"/>
          <p:cNvSpPr>
            <a:spLocks noGrp="1"/>
          </p:cNvSpPr>
          <p:nvPr>
            <p:ph type="sldNum" sz="quarter" idx="12"/>
          </p:nvPr>
        </p:nvSpPr>
        <p:spPr>
          <a:noFill/>
        </p:spPr>
        <p:txBody>
          <a:bodyPr/>
          <a:lstStyle/>
          <a:p>
            <a:fld id="{2B12701B-4F19-43C3-AB0E-EFAA33A52109}" type="slidenum">
              <a:rPr lang="en-US" smtClean="0"/>
              <a:pPr/>
              <a:t>62</a:t>
            </a:fld>
            <a:endParaRPr lang="en-US"/>
          </a:p>
        </p:txBody>
      </p:sp>
      <p:sp>
        <p:nvSpPr>
          <p:cNvPr id="45058" name="Rectangle 2"/>
          <p:cNvSpPr>
            <a:spLocks noGrp="1" noChangeArrowheads="1"/>
          </p:cNvSpPr>
          <p:nvPr>
            <p:ph type="title"/>
          </p:nvPr>
        </p:nvSpPr>
        <p:spPr>
          <a:xfrm>
            <a:off x="457200" y="274638"/>
            <a:ext cx="6324600" cy="1143000"/>
          </a:xfrm>
        </p:spPr>
        <p:txBody>
          <a:bodyPr>
            <a:normAutofit/>
          </a:bodyPr>
          <a:lstStyle/>
          <a:p>
            <a:pPr eaLnBrk="1" hangingPunct="1"/>
            <a:r>
              <a:rPr lang="en-US" sz="5400" dirty="0"/>
              <a:t>But most importantly:</a:t>
            </a:r>
          </a:p>
        </p:txBody>
      </p:sp>
      <p:sp>
        <p:nvSpPr>
          <p:cNvPr id="45059" name="Rectangle 3"/>
          <p:cNvSpPr>
            <a:spLocks noGrp="1" noChangeArrowheads="1"/>
          </p:cNvSpPr>
          <p:nvPr>
            <p:ph type="body" idx="1"/>
          </p:nvPr>
        </p:nvSpPr>
        <p:spPr/>
        <p:txBody>
          <a:bodyPr/>
          <a:lstStyle/>
          <a:p>
            <a:pPr eaLnBrk="1" hangingPunct="1">
              <a:buFont typeface="Wingdings" pitchFamily="2" charset="2"/>
              <a:buNone/>
            </a:pPr>
            <a:r>
              <a:rPr lang="en-US" sz="6000" dirty="0"/>
              <a:t>GO</a:t>
            </a:r>
          </a:p>
          <a:p>
            <a:pPr eaLnBrk="1" hangingPunct="1">
              <a:buFont typeface="Wingdings" pitchFamily="2" charset="2"/>
              <a:buNone/>
            </a:pPr>
            <a:r>
              <a:rPr lang="en-US" sz="6000" dirty="0"/>
              <a:t>			TO</a:t>
            </a:r>
          </a:p>
          <a:p>
            <a:pPr eaLnBrk="1" hangingPunct="1">
              <a:buFont typeface="Wingdings" pitchFamily="2" charset="2"/>
              <a:buNone/>
            </a:pPr>
            <a:r>
              <a:rPr lang="en-US" sz="6000" dirty="0"/>
              <a:t>					COURT!</a:t>
            </a:r>
          </a:p>
          <a:p>
            <a:pPr eaLnBrk="1" hangingPunct="1">
              <a:buFont typeface="Wingdings" pitchFamily="2" charset="2"/>
              <a:buNone/>
            </a:pP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iterate type="wd">
                                    <p:tmPct val="100000"/>
                                  </p:iterate>
                                  <p:childTnLst>
                                    <p:set>
                                      <p:cBhvr>
                                        <p:cTn id="12" dur="1" fill="hold">
                                          <p:stCondLst>
                                            <p:cond delay="0"/>
                                          </p:stCondLst>
                                        </p:cTn>
                                        <p:tgtEl>
                                          <p:spTgt spid="45059">
                                            <p:txEl>
                                              <p:pRg st="0" end="0"/>
                                            </p:txEl>
                                          </p:spTgt>
                                        </p:tgtEl>
                                        <p:attrNameLst>
                                          <p:attrName>style.visibility</p:attrName>
                                        </p:attrNameLst>
                                      </p:cBhvr>
                                      <p:to>
                                        <p:strVal val="visible"/>
                                      </p:to>
                                    </p:set>
                                    <p:animEffect transition="in" filter="checkerboard(across)">
                                      <p:cBhvr>
                                        <p:cTn id="13" dur="300"/>
                                        <p:tgtEl>
                                          <p:spTgt spid="4505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iterate type="wd">
                                    <p:tmPct val="100000"/>
                                  </p:iterate>
                                  <p:childTnLst>
                                    <p:set>
                                      <p:cBhvr>
                                        <p:cTn id="17" dur="1" fill="hold">
                                          <p:stCondLst>
                                            <p:cond delay="0"/>
                                          </p:stCondLst>
                                        </p:cTn>
                                        <p:tgtEl>
                                          <p:spTgt spid="45059">
                                            <p:txEl>
                                              <p:pRg st="1" end="1"/>
                                            </p:txEl>
                                          </p:spTgt>
                                        </p:tgtEl>
                                        <p:attrNameLst>
                                          <p:attrName>style.visibility</p:attrName>
                                        </p:attrNameLst>
                                      </p:cBhvr>
                                      <p:to>
                                        <p:strVal val="visible"/>
                                      </p:to>
                                    </p:set>
                                    <p:animEffect transition="in" filter="checkerboard(across)">
                                      <p:cBhvr>
                                        <p:cTn id="18" dur="300"/>
                                        <p:tgtEl>
                                          <p:spTgt spid="4505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iterate type="wd">
                                    <p:tmPct val="100000"/>
                                  </p:iterate>
                                  <p:childTnLst>
                                    <p:set>
                                      <p:cBhvr>
                                        <p:cTn id="22" dur="1" fill="hold">
                                          <p:stCondLst>
                                            <p:cond delay="0"/>
                                          </p:stCondLst>
                                        </p:cTn>
                                        <p:tgtEl>
                                          <p:spTgt spid="45059">
                                            <p:txEl>
                                              <p:pRg st="2" end="2"/>
                                            </p:txEl>
                                          </p:spTgt>
                                        </p:tgtEl>
                                        <p:attrNameLst>
                                          <p:attrName>style.visibility</p:attrName>
                                        </p:attrNameLst>
                                      </p:cBhvr>
                                      <p:to>
                                        <p:strVal val="visible"/>
                                      </p:to>
                                    </p:set>
                                    <p:animEffect transition="in" filter="checkerboard(across)">
                                      <p:cBhvr>
                                        <p:cTn id="23" dur="3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1027"/>
          <p:cNvSpPr txBox="1">
            <a:spLocks noChangeArrowheads="1"/>
          </p:cNvSpPr>
          <p:nvPr/>
        </p:nvSpPr>
        <p:spPr bwMode="auto">
          <a:xfrm>
            <a:off x="1066800" y="2286000"/>
            <a:ext cx="6553200" cy="1933575"/>
          </a:xfrm>
          <a:prstGeom prst="rect">
            <a:avLst/>
          </a:prstGeom>
          <a:noFill/>
          <a:ln w="12700" cap="sq">
            <a:solidFill>
              <a:schemeClr val="tx1"/>
            </a:solidFill>
            <a:miter lim="800000"/>
            <a:headEnd type="none" w="sm" len="sm"/>
            <a:tailEnd type="none" w="sm" len="sm"/>
          </a:ln>
        </p:spPr>
        <p:txBody>
          <a:bodyPr wrap="square">
            <a:spAutoFit/>
          </a:bodyPr>
          <a:lstStyle/>
          <a:p>
            <a:pPr algn="ctr"/>
            <a:endParaRPr lang="en-US" sz="2400" dirty="0">
              <a:latin typeface="Times New Roman" charset="0"/>
            </a:endParaRPr>
          </a:p>
          <a:p>
            <a:pPr algn="ctr"/>
            <a:r>
              <a:rPr lang="en-US" sz="3600" dirty="0" err="1">
                <a:latin typeface="Times New Roman" charset="0"/>
              </a:rPr>
              <a:t>Agust</a:t>
            </a:r>
            <a:r>
              <a:rPr lang="en-US" sz="3600" dirty="0" err="1">
                <a:latin typeface="Times New Roman" charset="0"/>
                <a:cs typeface="Times New Roman" charset="0"/>
              </a:rPr>
              <a:t>í</a:t>
            </a:r>
            <a:r>
              <a:rPr lang="en-US" sz="3600" dirty="0" err="1">
                <a:latin typeface="Times New Roman" charset="0"/>
              </a:rPr>
              <a:t>n</a:t>
            </a:r>
            <a:r>
              <a:rPr lang="en-US" sz="3600" dirty="0">
                <a:latin typeface="Times New Roman" charset="0"/>
              </a:rPr>
              <a:t> </a:t>
            </a:r>
            <a:r>
              <a:rPr lang="en-US" sz="3600" dirty="0" err="1">
                <a:latin typeface="Times New Roman" charset="0"/>
              </a:rPr>
              <a:t>Serv</a:t>
            </a:r>
            <a:r>
              <a:rPr lang="en-US" sz="3600" dirty="0" err="1">
                <a:latin typeface="Times New Roman" charset="0"/>
                <a:cs typeface="Times New Roman" charset="0"/>
              </a:rPr>
              <a:t>í</a:t>
            </a:r>
            <a:r>
              <a:rPr lang="en-US" sz="3600" dirty="0" err="1">
                <a:latin typeface="Times New Roman" charset="0"/>
              </a:rPr>
              <a:t>n</a:t>
            </a:r>
            <a:r>
              <a:rPr lang="en-US" sz="3600" dirty="0">
                <a:latin typeface="Times New Roman" charset="0"/>
              </a:rPr>
              <a:t> de la Mora</a:t>
            </a:r>
          </a:p>
          <a:p>
            <a:pPr algn="ctr"/>
            <a:r>
              <a:rPr lang="en-US" sz="3600">
                <a:solidFill>
                  <a:schemeClr val="hlink"/>
                </a:solidFill>
                <a:latin typeface="Times New Roman" charset="0"/>
              </a:rPr>
              <a:t>www.DELAMORAtraining.com</a:t>
            </a:r>
            <a:endParaRPr lang="en-US" sz="3600" dirty="0">
              <a:solidFill>
                <a:schemeClr val="hlink"/>
              </a:solidFill>
              <a:latin typeface="Times New Roman" charset="0"/>
            </a:endParaRPr>
          </a:p>
          <a:p>
            <a:endParaRPr lang="en-US" sz="2400" dirty="0">
              <a:latin typeface="Times New Roman" charset="0"/>
            </a:endParaRPr>
          </a:p>
        </p:txBody>
      </p:sp>
      <p:sp>
        <p:nvSpPr>
          <p:cNvPr id="2" name="Date Placeholder 1"/>
          <p:cNvSpPr>
            <a:spLocks noGrp="1"/>
          </p:cNvSpPr>
          <p:nvPr>
            <p:ph type="dt" sz="half" idx="10"/>
          </p:nvPr>
        </p:nvSpPr>
        <p:spPr/>
        <p:txBody>
          <a:bodyPr/>
          <a:lstStyle/>
          <a:p>
            <a:fld id="{584ACA31-3DE3-40EA-BCE0-8CE0274A61D4}" type="datetime1">
              <a:rPr lang="en-US" smtClean="0"/>
              <a:pPr/>
              <a:t>3/2/2017</a:t>
            </a:fld>
            <a:endParaRPr lang="en-US"/>
          </a:p>
        </p:txBody>
      </p:sp>
      <p:sp>
        <p:nvSpPr>
          <p:cNvPr id="3" name="Slide Number Placeholder 2"/>
          <p:cNvSpPr>
            <a:spLocks noGrp="1"/>
          </p:cNvSpPr>
          <p:nvPr>
            <p:ph type="sldNum" sz="quarter" idx="12"/>
          </p:nvPr>
        </p:nvSpPr>
        <p:spPr/>
        <p:txBody>
          <a:bodyPr/>
          <a:lstStyle/>
          <a:p>
            <a:fld id="{E35E8B97-7D14-471B-823F-7F7B0FAE3FAB}" type="slidenum">
              <a:rPr lang="en-US" smtClean="0"/>
              <a:pPr/>
              <a:t>63</a:t>
            </a:fld>
            <a:endParaRPr lang="en-US"/>
          </a:p>
        </p:txBody>
      </p:sp>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C3622C-2D73-41C3-914A-7DAD32A84EAA}" type="datetime1">
              <a:rPr lang="en-US" smtClean="0"/>
              <a:pPr/>
              <a:t>3/2/2017</a:t>
            </a:fld>
            <a:endParaRPr lang="en-US"/>
          </a:p>
        </p:txBody>
      </p:sp>
      <p:sp>
        <p:nvSpPr>
          <p:cNvPr id="4" name="Slide Number Placeholder 3"/>
          <p:cNvSpPr>
            <a:spLocks noGrp="1"/>
          </p:cNvSpPr>
          <p:nvPr>
            <p:ph type="sldNum" sz="quarter" idx="12"/>
          </p:nvPr>
        </p:nvSpPr>
        <p:spPr/>
        <p:txBody>
          <a:bodyPr/>
          <a:lstStyle/>
          <a:p>
            <a:fld id="{E35E8B97-7D14-471B-823F-7F7B0FAE3FAB}" type="slidenum">
              <a:rPr lang="en-US" smtClean="0"/>
              <a:pPr/>
              <a:t>7</a:t>
            </a:fld>
            <a:endParaRPr lang="en-US"/>
          </a:p>
        </p:txBody>
      </p:sp>
      <p:sp>
        <p:nvSpPr>
          <p:cNvPr id="5" name="Title 4"/>
          <p:cNvSpPr>
            <a:spLocks noGrp="1"/>
          </p:cNvSpPr>
          <p:nvPr>
            <p:ph type="title"/>
          </p:nvPr>
        </p:nvSpPr>
        <p:spPr>
          <a:xfrm>
            <a:off x="228600" y="1981200"/>
            <a:ext cx="8229600" cy="2590800"/>
          </a:xfrm>
          <a:custGeom>
            <a:avLst/>
            <a:gdLst>
              <a:gd name="connsiteX0" fmla="*/ 0 w 5265102"/>
              <a:gd name="connsiteY0" fmla="*/ 132843 h 797040"/>
              <a:gd name="connsiteX1" fmla="*/ 132843 w 5265102"/>
              <a:gd name="connsiteY1" fmla="*/ 0 h 797040"/>
              <a:gd name="connsiteX2" fmla="*/ 5132259 w 5265102"/>
              <a:gd name="connsiteY2" fmla="*/ 0 h 797040"/>
              <a:gd name="connsiteX3" fmla="*/ 5265102 w 5265102"/>
              <a:gd name="connsiteY3" fmla="*/ 132843 h 797040"/>
              <a:gd name="connsiteX4" fmla="*/ 5265102 w 5265102"/>
              <a:gd name="connsiteY4" fmla="*/ 664197 h 797040"/>
              <a:gd name="connsiteX5" fmla="*/ 5132259 w 5265102"/>
              <a:gd name="connsiteY5" fmla="*/ 797040 h 797040"/>
              <a:gd name="connsiteX6" fmla="*/ 132843 w 5265102"/>
              <a:gd name="connsiteY6" fmla="*/ 797040 h 797040"/>
              <a:gd name="connsiteX7" fmla="*/ 0 w 5265102"/>
              <a:gd name="connsiteY7" fmla="*/ 664197 h 797040"/>
              <a:gd name="connsiteX8" fmla="*/ 0 w 5265102"/>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5102" h="797040">
                <a:moveTo>
                  <a:pt x="0" y="132843"/>
                </a:moveTo>
                <a:cubicBezTo>
                  <a:pt x="0" y="59476"/>
                  <a:pt x="59476" y="0"/>
                  <a:pt x="132843" y="0"/>
                </a:cubicBezTo>
                <a:lnTo>
                  <a:pt x="5132259" y="0"/>
                </a:lnTo>
                <a:cubicBezTo>
                  <a:pt x="5205626" y="0"/>
                  <a:pt x="5265102" y="59476"/>
                  <a:pt x="5265102" y="132843"/>
                </a:cubicBezTo>
                <a:lnTo>
                  <a:pt x="5265102" y="664197"/>
                </a:lnTo>
                <a:cubicBezTo>
                  <a:pt x="5265102" y="737564"/>
                  <a:pt x="5205626" y="797040"/>
                  <a:pt x="5132259" y="797040"/>
                </a:cubicBezTo>
                <a:lnTo>
                  <a:pt x="132843" y="797040"/>
                </a:lnTo>
                <a:cubicBezTo>
                  <a:pt x="59476" y="797040"/>
                  <a:pt x="0" y="737564"/>
                  <a:pt x="0" y="664197"/>
                </a:cubicBezTo>
                <a:lnTo>
                  <a:pt x="0" y="132843"/>
                </a:lnTo>
                <a:close/>
              </a:path>
            </a:pathLst>
          </a:custGeom>
          <a:solidFill>
            <a:schemeClr val="bg1"/>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7916" tIns="38908" rIns="237916" bIns="38908" anchor="ctr"/>
          <a:lstStyle/>
          <a:p>
            <a:pPr defTabSz="1200150" eaLnBrk="1" hangingPunct="1">
              <a:lnSpc>
                <a:spcPct val="90000"/>
              </a:lnSpc>
              <a:spcAft>
                <a:spcPct val="35000"/>
              </a:spcAft>
              <a:defRPr/>
            </a:pPr>
            <a:r>
              <a:rPr lang="en-US" sz="2800" b="1" dirty="0">
                <a:solidFill>
                  <a:srgbClr val="434342"/>
                </a:solidFill>
                <a:latin typeface="+mj-lt"/>
                <a:cs typeface="Arial" charset="0"/>
              </a:rPr>
              <a:t>The story of Rogelio Nieves Negron</a:t>
            </a:r>
          </a:p>
          <a:p>
            <a:pPr defTabSz="1200150" eaLnBrk="1" hangingPunct="1">
              <a:lnSpc>
                <a:spcPct val="90000"/>
              </a:lnSpc>
              <a:spcAft>
                <a:spcPct val="35000"/>
              </a:spcAft>
              <a:defRPr/>
            </a:pPr>
            <a:r>
              <a:rPr lang="en-US" sz="2800" b="1" dirty="0">
                <a:solidFill>
                  <a:srgbClr val="434342"/>
                </a:solidFill>
                <a:latin typeface="+mj-lt"/>
                <a:cs typeface="Arial" charset="0"/>
              </a:rPr>
              <a:t>434F.2nd 386 (2nd Cir.1970)</a:t>
            </a:r>
          </a:p>
        </p:txBody>
      </p:sp>
      <p:sp>
        <p:nvSpPr>
          <p:cNvPr id="2" name="TextBox 1"/>
          <p:cNvSpPr txBox="1"/>
          <p:nvPr/>
        </p:nvSpPr>
        <p:spPr>
          <a:xfrm>
            <a:off x="457200" y="838200"/>
            <a:ext cx="6784101" cy="707886"/>
          </a:xfrm>
          <a:prstGeom prst="rect">
            <a:avLst/>
          </a:prstGeom>
          <a:noFill/>
        </p:spPr>
        <p:txBody>
          <a:bodyPr wrap="none" rtlCol="0">
            <a:spAutoFit/>
          </a:bodyPr>
          <a:lstStyle/>
          <a:p>
            <a:r>
              <a:rPr lang="en-US" sz="4000" dirty="0"/>
              <a:t>THE RIGHT TO AN INTERPRETER</a:t>
            </a:r>
          </a:p>
        </p:txBody>
      </p:sp>
    </p:spTree>
    <p:extLst>
      <p:ext uri="{BB962C8B-B14F-4D97-AF65-F5344CB8AC3E}">
        <p14:creationId xmlns:p14="http://schemas.microsoft.com/office/powerpoint/2010/main" val="383849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fld id="{8E3DD579-A907-4AB1-8AF4-542F3D96192E}" type="datetime1">
              <a:rPr lang="en-US" smtClean="0"/>
              <a:pPr/>
              <a:t>3/2/2017</a:t>
            </a:fld>
            <a:endParaRPr lang="en-US"/>
          </a:p>
        </p:txBody>
      </p:sp>
      <p:sp>
        <p:nvSpPr>
          <p:cNvPr id="5124" name="Slide Number Placeholder 5"/>
          <p:cNvSpPr>
            <a:spLocks noGrp="1"/>
          </p:cNvSpPr>
          <p:nvPr>
            <p:ph type="sldNum" sz="quarter" idx="12"/>
          </p:nvPr>
        </p:nvSpPr>
        <p:spPr>
          <a:noFill/>
        </p:spPr>
        <p:txBody>
          <a:bodyPr/>
          <a:lstStyle/>
          <a:p>
            <a:fld id="{0DF8070B-4A57-4A9B-AA62-A126CC8FE3D2}" type="slidenum">
              <a:rPr lang="en-US" smtClean="0"/>
              <a:pPr/>
              <a:t>8</a:t>
            </a:fld>
            <a:endParaRPr lang="en-US"/>
          </a:p>
        </p:txBody>
      </p:sp>
      <p:sp>
        <p:nvSpPr>
          <p:cNvPr id="5127" name="Rectangle 4"/>
          <p:cNvSpPr>
            <a:spLocks noChangeArrowheads="1"/>
          </p:cNvSpPr>
          <p:nvPr/>
        </p:nvSpPr>
        <p:spPr bwMode="auto">
          <a:xfrm>
            <a:off x="-325438" y="2894013"/>
            <a:ext cx="6697663" cy="0"/>
          </a:xfrm>
          <a:prstGeom prst="rect">
            <a:avLst/>
          </a:prstGeom>
          <a:noFill/>
          <a:ln w="9525">
            <a:noFill/>
            <a:miter lim="800000"/>
            <a:headEnd/>
            <a:tailEnd/>
          </a:ln>
        </p:spPr>
        <p:txBody>
          <a:bodyPr>
            <a:spAutoFit/>
          </a:bodyPr>
          <a:lstStyle/>
          <a:p>
            <a:endParaRPr lang="en-US"/>
          </a:p>
        </p:txBody>
      </p:sp>
      <p:grpSp>
        <p:nvGrpSpPr>
          <p:cNvPr id="2" name="Group 5"/>
          <p:cNvGrpSpPr>
            <a:grpSpLocks/>
          </p:cNvGrpSpPr>
          <p:nvPr/>
        </p:nvGrpSpPr>
        <p:grpSpPr bwMode="auto">
          <a:xfrm>
            <a:off x="4068763" y="3028950"/>
            <a:ext cx="8229600" cy="0"/>
            <a:chOff x="0" y="0"/>
            <a:chExt cx="5184" cy="0"/>
          </a:xfrm>
        </p:grpSpPr>
        <p:sp>
          <p:nvSpPr>
            <p:cNvPr id="5130" name="Rectangle 6"/>
            <p:cNvSpPr>
              <a:spLocks noChangeArrowheads="1"/>
            </p:cNvSpPr>
            <p:nvPr/>
          </p:nvSpPr>
          <p:spPr bwMode="auto">
            <a:xfrm>
              <a:off x="0" y="0"/>
              <a:ext cx="5184" cy="0"/>
            </a:xfrm>
            <a:prstGeom prst="rect">
              <a:avLst/>
            </a:prstGeom>
            <a:solidFill>
              <a:srgbClr val="FFFFFF"/>
            </a:solidFill>
            <a:ln w="9525">
              <a:noFill/>
              <a:miter lim="800000"/>
              <a:headEnd/>
              <a:tailEnd/>
            </a:ln>
          </p:spPr>
          <p:txBody>
            <a:bodyPr/>
            <a:lstStyle/>
            <a:p>
              <a:endParaRPr lang="en-US"/>
            </a:p>
          </p:txBody>
        </p:sp>
        <p:sp>
          <p:nvSpPr>
            <p:cNvPr id="5131" name="Rectangle 7"/>
            <p:cNvSpPr>
              <a:spLocks noChangeArrowheads="1"/>
            </p:cNvSpPr>
            <p:nvPr/>
          </p:nvSpPr>
          <p:spPr bwMode="auto">
            <a:xfrm>
              <a:off x="0" y="0"/>
              <a:ext cx="5184" cy="0"/>
            </a:xfrm>
            <a:prstGeom prst="rect">
              <a:avLst/>
            </a:prstGeom>
            <a:solidFill>
              <a:srgbClr val="FFFFFF"/>
            </a:solidFill>
            <a:ln w="9525">
              <a:noFill/>
              <a:miter lim="800000"/>
              <a:headEnd/>
              <a:tailEnd/>
            </a:ln>
          </p:spPr>
          <p:txBody>
            <a:bodyPr>
              <a:spAutoFit/>
            </a:bodyPr>
            <a:lstStyle/>
            <a:p>
              <a:endParaRPr lang="en-US"/>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06" y="0"/>
            <a:ext cx="3568294" cy="3505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449568"/>
            <a:ext cx="3809524" cy="488888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00" y="449568"/>
            <a:ext cx="3809524" cy="4888889"/>
          </a:xfrm>
          <a:prstGeom prst="rect">
            <a:avLst/>
          </a:prstGeom>
        </p:spPr>
      </p:pic>
    </p:spTree>
    <p:extLst>
      <p:ext uri="{BB962C8B-B14F-4D97-AF65-F5344CB8AC3E}">
        <p14:creationId xmlns:p14="http://schemas.microsoft.com/office/powerpoint/2010/main" val="33059993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fld id="{8E3DD579-A907-4AB1-8AF4-542F3D96192E}" type="datetime1">
              <a:rPr lang="en-US" smtClean="0"/>
              <a:pPr/>
              <a:t>3/2/2017</a:t>
            </a:fld>
            <a:endParaRPr lang="en-US"/>
          </a:p>
        </p:txBody>
      </p:sp>
      <p:sp>
        <p:nvSpPr>
          <p:cNvPr id="5124" name="Slide Number Placeholder 5"/>
          <p:cNvSpPr>
            <a:spLocks noGrp="1"/>
          </p:cNvSpPr>
          <p:nvPr>
            <p:ph type="sldNum" sz="quarter" idx="12"/>
          </p:nvPr>
        </p:nvSpPr>
        <p:spPr>
          <a:noFill/>
        </p:spPr>
        <p:txBody>
          <a:bodyPr/>
          <a:lstStyle/>
          <a:p>
            <a:fld id="{0DF8070B-4A57-4A9B-AA62-A126CC8FE3D2}" type="slidenum">
              <a:rPr lang="en-US" smtClean="0"/>
              <a:pPr/>
              <a:t>9</a:t>
            </a:fld>
            <a:endParaRPr lang="en-US"/>
          </a:p>
        </p:txBody>
      </p:sp>
      <p:sp>
        <p:nvSpPr>
          <p:cNvPr id="5127" name="Rectangle 4"/>
          <p:cNvSpPr>
            <a:spLocks noChangeArrowheads="1"/>
          </p:cNvSpPr>
          <p:nvPr/>
        </p:nvSpPr>
        <p:spPr bwMode="auto">
          <a:xfrm>
            <a:off x="-325438" y="2894013"/>
            <a:ext cx="6697663" cy="0"/>
          </a:xfrm>
          <a:prstGeom prst="rect">
            <a:avLst/>
          </a:prstGeom>
          <a:noFill/>
          <a:ln w="9525">
            <a:noFill/>
            <a:miter lim="800000"/>
            <a:headEnd/>
            <a:tailEnd/>
          </a:ln>
        </p:spPr>
        <p:txBody>
          <a:bodyPr>
            <a:spAutoFit/>
          </a:bodyPr>
          <a:lstStyle/>
          <a:p>
            <a:endParaRPr lang="en-US"/>
          </a:p>
        </p:txBody>
      </p:sp>
      <p:grpSp>
        <p:nvGrpSpPr>
          <p:cNvPr id="2" name="Group 5"/>
          <p:cNvGrpSpPr>
            <a:grpSpLocks/>
          </p:cNvGrpSpPr>
          <p:nvPr/>
        </p:nvGrpSpPr>
        <p:grpSpPr bwMode="auto">
          <a:xfrm>
            <a:off x="4068763" y="3028950"/>
            <a:ext cx="8229600" cy="0"/>
            <a:chOff x="0" y="0"/>
            <a:chExt cx="5184" cy="0"/>
          </a:xfrm>
        </p:grpSpPr>
        <p:sp>
          <p:nvSpPr>
            <p:cNvPr id="5130" name="Rectangle 6"/>
            <p:cNvSpPr>
              <a:spLocks noChangeArrowheads="1"/>
            </p:cNvSpPr>
            <p:nvPr/>
          </p:nvSpPr>
          <p:spPr bwMode="auto">
            <a:xfrm>
              <a:off x="0" y="0"/>
              <a:ext cx="5184" cy="0"/>
            </a:xfrm>
            <a:prstGeom prst="rect">
              <a:avLst/>
            </a:prstGeom>
            <a:solidFill>
              <a:srgbClr val="FFFFFF"/>
            </a:solidFill>
            <a:ln w="9525">
              <a:noFill/>
              <a:miter lim="800000"/>
              <a:headEnd/>
              <a:tailEnd/>
            </a:ln>
          </p:spPr>
          <p:txBody>
            <a:bodyPr/>
            <a:lstStyle/>
            <a:p>
              <a:endParaRPr lang="en-US"/>
            </a:p>
          </p:txBody>
        </p:sp>
        <p:sp>
          <p:nvSpPr>
            <p:cNvPr id="5131" name="Rectangle 7"/>
            <p:cNvSpPr>
              <a:spLocks noChangeArrowheads="1"/>
            </p:cNvSpPr>
            <p:nvPr/>
          </p:nvSpPr>
          <p:spPr bwMode="auto">
            <a:xfrm>
              <a:off x="0" y="0"/>
              <a:ext cx="5184" cy="0"/>
            </a:xfrm>
            <a:prstGeom prst="rect">
              <a:avLst/>
            </a:prstGeom>
            <a:solidFill>
              <a:srgbClr val="FFFFFF"/>
            </a:solidFill>
            <a:ln w="9525">
              <a:noFill/>
              <a:miter lim="800000"/>
              <a:headEnd/>
              <a:tailEnd/>
            </a:ln>
          </p:spPr>
          <p:txBody>
            <a:bodyPr>
              <a:spAutoFit/>
            </a:bodyPr>
            <a:lstStyle/>
            <a:p>
              <a:endParaRPr lang="en-US"/>
            </a:p>
          </p:txBody>
        </p:sp>
      </p:grpSp>
      <p:sp>
        <p:nvSpPr>
          <p:cNvPr id="4" name="TextBox 3"/>
          <p:cNvSpPr txBox="1"/>
          <p:nvPr/>
        </p:nvSpPr>
        <p:spPr>
          <a:xfrm>
            <a:off x="-25400" y="143469"/>
            <a:ext cx="7759171" cy="830997"/>
          </a:xfrm>
          <a:prstGeom prst="rect">
            <a:avLst/>
          </a:prstGeom>
          <a:noFill/>
        </p:spPr>
        <p:txBody>
          <a:bodyPr wrap="square" rtlCol="0">
            <a:spAutoFit/>
          </a:bodyPr>
          <a:lstStyle/>
          <a:p>
            <a:r>
              <a:rPr lang="en-GB" sz="4800" dirty="0"/>
              <a:t>What did Juan Alfonzo steal?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458" y="-280591"/>
            <a:ext cx="6349207" cy="634920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598" y="1143000"/>
            <a:ext cx="7340802" cy="3505200"/>
          </a:xfrm>
          <a:prstGeom prst="rect">
            <a:avLst/>
          </a:prstGeom>
        </p:spPr>
      </p:pic>
      <p:sp>
        <p:nvSpPr>
          <p:cNvPr id="9" name="Rectangle 8"/>
          <p:cNvSpPr/>
          <p:nvPr/>
        </p:nvSpPr>
        <p:spPr>
          <a:xfrm>
            <a:off x="92736" y="1736288"/>
            <a:ext cx="4343400" cy="2585323"/>
          </a:xfrm>
          <a:prstGeom prst="rect">
            <a:avLst/>
          </a:prstGeom>
          <a:noFill/>
        </p:spPr>
        <p:txBody>
          <a:bodyPr wrap="square" lIns="91440" tIns="45720" rIns="91440" bIns="45720">
            <a:spAutoFit/>
          </a:bodyPr>
          <a:lstStyle/>
          <a:p>
            <a:pPr algn="ctr"/>
            <a:r>
              <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Was it a misdemeanor, </a:t>
            </a:r>
          </a:p>
          <a:p>
            <a:pPr algn="ctr"/>
            <a:r>
              <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or a felony? </a:t>
            </a:r>
          </a:p>
        </p:txBody>
      </p:sp>
      <p:sp>
        <p:nvSpPr>
          <p:cNvPr id="3" name="TextBox 2"/>
          <p:cNvSpPr txBox="1"/>
          <p:nvPr/>
        </p:nvSpPr>
        <p:spPr>
          <a:xfrm>
            <a:off x="1219200" y="5029200"/>
            <a:ext cx="6389976" cy="707886"/>
          </a:xfrm>
          <a:prstGeom prst="rect">
            <a:avLst/>
          </a:prstGeom>
          <a:noFill/>
        </p:spPr>
        <p:txBody>
          <a:bodyPr wrap="square" rtlCol="0">
            <a:spAutoFit/>
          </a:bodyPr>
          <a:lstStyle/>
          <a:p>
            <a:r>
              <a:rPr lang="en-US" sz="2000" b="1" dirty="0"/>
              <a:t>CASE NO. 2004-34473-CFAES</a:t>
            </a:r>
          </a:p>
          <a:p>
            <a:r>
              <a:rPr lang="en-US" sz="2000" b="1" dirty="0"/>
              <a:t>STATE OF FLORIDA VS. JUAN RAMON ALFONZO.</a:t>
            </a:r>
          </a:p>
        </p:txBody>
      </p:sp>
    </p:spTree>
    <p:extLst>
      <p:ext uri="{BB962C8B-B14F-4D97-AF65-F5344CB8AC3E}">
        <p14:creationId xmlns:p14="http://schemas.microsoft.com/office/powerpoint/2010/main" val="389287896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9401</TotalTime>
  <Words>1950</Words>
  <Application>Microsoft Office PowerPoint</Application>
  <PresentationFormat>On-screen Show (4:3)</PresentationFormat>
  <Paragraphs>583</Paragraphs>
  <Slides>63</Slides>
  <Notes>48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63</vt:i4>
      </vt:variant>
    </vt:vector>
  </HeadingPairs>
  <TitlesOfParts>
    <vt:vector size="76" baseType="lpstr">
      <vt:lpstr>Arial</vt:lpstr>
      <vt:lpstr>Arial Black</vt:lpstr>
      <vt:lpstr>Britannic Bold</vt:lpstr>
      <vt:lpstr>Calibri</vt:lpstr>
      <vt:lpstr>Cambria</vt:lpstr>
      <vt:lpstr>Courier New</vt:lpstr>
      <vt:lpstr>Franklin Gothic Medium</vt:lpstr>
      <vt:lpstr>Garamond</vt:lpstr>
      <vt:lpstr>Tahoma</vt:lpstr>
      <vt:lpstr>Times New Roman</vt:lpstr>
      <vt:lpstr>Verdana</vt:lpstr>
      <vt:lpstr>Wingdings</vt:lpstr>
      <vt:lpstr>Office Theme</vt:lpstr>
      <vt:lpstr>Copyright Notice</vt:lpstr>
      <vt:lpstr>INTRODUCTION TO COURT INTERPRETATION PART 1</vt:lpstr>
      <vt:lpstr>Weightlifting for Court Interpreters™</vt:lpstr>
      <vt:lpstr>Agustin’s Golden Rule  </vt:lpstr>
      <vt:lpstr>The Constitution of the United States of America 5th, 6th and 14th ammendments</vt:lpstr>
      <vt:lpstr>PowerPoint Presentation</vt:lpstr>
      <vt:lpstr>The story of Rogelio Nieves Negron 434F.2nd 386 (2nd Cir.1970)</vt:lpstr>
      <vt:lpstr>PowerPoint Presentation</vt:lpstr>
      <vt:lpstr>PowerPoint Presentation</vt:lpstr>
      <vt:lpstr>PowerPoint Presentation</vt:lpstr>
      <vt:lpstr>WHAT IS THIS SESSION ABOUT?</vt:lpstr>
      <vt:lpstr>Integrity of the Proceedings Relies on Accuracy</vt:lpstr>
      <vt:lpstr>PowerPoint Presentation</vt:lpstr>
      <vt:lpstr>Word Order In Different Languages</vt:lpstr>
      <vt:lpstr>Noun and Adjective  Position</vt:lpstr>
      <vt:lpstr>Legalese and Elliptical Language</vt:lpstr>
      <vt:lpstr>Legalese and Elliptical Language</vt:lpstr>
      <vt:lpstr>Passive - Active Voice</vt:lpstr>
      <vt:lpstr>NAVAJO EXAMPLE</vt:lpstr>
      <vt:lpstr>What Is The Interpreter’s Job?</vt:lpstr>
      <vt:lpstr>What Is The Interpreter’s Job?</vt:lpstr>
      <vt:lpstr>SUMMARY FOR INTERPRETERS</vt:lpstr>
      <vt:lpstr>SUMMARY FOR INTERPRETERS</vt:lpstr>
      <vt:lpstr>To interpret effectively in the courtroom, I must:</vt:lpstr>
      <vt:lpstr>Required skills for interpreters </vt:lpstr>
      <vt:lpstr>Judicial Interpreters need to know</vt:lpstr>
      <vt:lpstr>Modes of Interpretation</vt:lpstr>
      <vt:lpstr>Be prepared:</vt:lpstr>
      <vt:lpstr>Always:</vt:lpstr>
      <vt:lpstr>During the assignment:</vt:lpstr>
      <vt:lpstr>What if?</vt:lpstr>
      <vt:lpstr>PowerPoint Presentation</vt:lpstr>
      <vt:lpstr>PowerPoint Presentation</vt:lpstr>
      <vt:lpstr>“We don’t have that word in my   language”</vt:lpstr>
      <vt:lpstr>Interpreter’s Most  Guarded Secret</vt:lpstr>
      <vt:lpstr>“We don’t have that word in  my 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David Kolb’s Learning Cycle</vt:lpstr>
      <vt:lpstr>PowerPoint Presentation</vt:lpstr>
      <vt:lpstr>David Kolb’s Learning Cycle</vt:lpstr>
      <vt:lpstr>Interpreting Style</vt:lpstr>
      <vt:lpstr>Nine Canons</vt:lpstr>
      <vt:lpstr>Nine Canons</vt:lpstr>
      <vt:lpstr>RESOURCES</vt:lpstr>
      <vt:lpstr>Your Orientation Package!</vt:lpstr>
      <vt:lpstr>DICTIONARIES</vt:lpstr>
      <vt:lpstr>Theory and Practice</vt:lpstr>
      <vt:lpstr>Professional Associations</vt:lpstr>
      <vt:lpstr>Educational Institutions</vt:lpstr>
      <vt:lpstr>The Amazing Internet</vt:lpstr>
      <vt:lpstr>But most importantly: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la Mora interpreter training</dc:title>
  <dc:creator>Rodrigo A.  de la Mora</dc:creator>
  <cp:lastModifiedBy>agustin de la mora</cp:lastModifiedBy>
  <cp:revision>113</cp:revision>
  <cp:lastPrinted>2013-03-07T19:12:09Z</cp:lastPrinted>
  <dcterms:created xsi:type="dcterms:W3CDTF">2010-10-20T14:35:51Z</dcterms:created>
  <dcterms:modified xsi:type="dcterms:W3CDTF">2017-03-02T16:41:47Z</dcterms:modified>
</cp:coreProperties>
</file>